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tags/tag3.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4"/>
  </p:notesMasterIdLst>
  <p:sldIdLst>
    <p:sldId id="308" r:id="rId2"/>
    <p:sldId id="275" r:id="rId3"/>
    <p:sldId id="306" r:id="rId4"/>
    <p:sldId id="307" r:id="rId5"/>
    <p:sldId id="280" r:id="rId6"/>
    <p:sldId id="293" r:id="rId7"/>
    <p:sldId id="294" r:id="rId8"/>
    <p:sldId id="295" r:id="rId9"/>
    <p:sldId id="296" r:id="rId10"/>
    <p:sldId id="297" r:id="rId11"/>
    <p:sldId id="298" r:id="rId12"/>
    <p:sldId id="299" r:id="rId13"/>
    <p:sldId id="300" r:id="rId14"/>
    <p:sldId id="301" r:id="rId15"/>
    <p:sldId id="302" r:id="rId16"/>
    <p:sldId id="303" r:id="rId17"/>
    <p:sldId id="282" r:id="rId18"/>
    <p:sldId id="285" r:id="rId19"/>
    <p:sldId id="286" r:id="rId20"/>
    <p:sldId id="287" r:id="rId21"/>
    <p:sldId id="291" r:id="rId22"/>
    <p:sldId id="277" r:id="rId23"/>
    <p:sldId id="261" r:id="rId24"/>
    <p:sldId id="259" r:id="rId25"/>
    <p:sldId id="260" r:id="rId26"/>
    <p:sldId id="265" r:id="rId27"/>
    <p:sldId id="279" r:id="rId28"/>
    <p:sldId id="278" r:id="rId29"/>
    <p:sldId id="264" r:id="rId30"/>
    <p:sldId id="263" r:id="rId31"/>
    <p:sldId id="276" r:id="rId32"/>
    <p:sldId id="269"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79160" autoAdjust="0"/>
  </p:normalViewPr>
  <p:slideViewPr>
    <p:cSldViewPr snapToGrid="0">
      <p:cViewPr varScale="1">
        <p:scale>
          <a:sx n="55" d="100"/>
          <a:sy n="55" d="100"/>
        </p:scale>
        <p:origin x="169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94DE4F-2E77-4E8B-9BF5-E4F1E2B350C1}" type="datetimeFigureOut">
              <a:rPr lang="en-US" smtClean="0"/>
              <a:t>7/9/2017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36696-3E57-4C62-8D0C-54205616DC31}" type="slidenum">
              <a:rPr lang="en-US" smtClean="0"/>
              <a:t>‹#›</a:t>
            </a:fld>
            <a:endParaRPr lang="en-US"/>
          </a:p>
        </p:txBody>
      </p:sp>
    </p:spTree>
    <p:extLst>
      <p:ext uri="{BB962C8B-B14F-4D97-AF65-F5344CB8AC3E}">
        <p14:creationId xmlns:p14="http://schemas.microsoft.com/office/powerpoint/2010/main" val="2755360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and thank you for visiting the River to River CWMA’s presentation on invasive plant control strategies </a:t>
            </a:r>
            <a:r>
              <a:rPr lang="en-US" smtClean="0"/>
              <a:t>and techniques. </a:t>
            </a:r>
            <a:r>
              <a:rPr lang="en-US" dirty="0" smtClean="0"/>
              <a:t>This is one in a series of presentations that will be posted online at the River To River Cooperative Weed Management Area website at www.rtrcwma.org </a:t>
            </a:r>
          </a:p>
          <a:p>
            <a:endParaRPr lang="en-US" dirty="0" smtClean="0"/>
          </a:p>
          <a:p>
            <a:r>
              <a:rPr lang="en-US" dirty="0" smtClean="0"/>
              <a:t>Thanks to our sponsoring partner organizations, the Illinois Forestry Development Council and the Illinois Wildlife Preservation Fund.</a:t>
            </a:r>
          </a:p>
          <a:p>
            <a:endParaRPr lang="en-US" dirty="0" smtClean="0"/>
          </a:p>
          <a:p>
            <a:r>
              <a:rPr lang="en-US" baseline="0" dirty="0" smtClean="0"/>
              <a:t>This presentation is on the identification and ecology of priority invasive species in southernmost Illinois. Management of these species will be covered in a different presentation in this series. </a:t>
            </a:r>
            <a:endParaRPr lang="en-US" dirty="0"/>
          </a:p>
        </p:txBody>
      </p:sp>
      <p:sp>
        <p:nvSpPr>
          <p:cNvPr id="4" name="Slide Number Placeholder 3"/>
          <p:cNvSpPr>
            <a:spLocks noGrp="1"/>
          </p:cNvSpPr>
          <p:nvPr>
            <p:ph type="sldNum" sz="quarter" idx="10"/>
          </p:nvPr>
        </p:nvSpPr>
        <p:spPr/>
        <p:txBody>
          <a:bodyPr/>
          <a:lstStyle/>
          <a:p>
            <a:fld id="{911D1E77-0295-4902-B524-225CB519DD94}"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751709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Answering</a:t>
            </a:r>
            <a:r>
              <a:rPr lang="en-US" baseline="0" dirty="0" smtClean="0"/>
              <a:t> many of these questions will be a good place to start when considering a plan for your site. </a:t>
            </a:r>
            <a:r>
              <a:rPr lang="en-US" dirty="0" smtClean="0"/>
              <a:t>Soil types,</a:t>
            </a:r>
            <a:r>
              <a:rPr lang="en-US" baseline="0" dirty="0" smtClean="0"/>
              <a:t> natural communities, historic land use, corridors, species inventories, and more will direct your thinking about where potential trouble spots may be, and what the best strategy may be for managing invasive species on your site. </a:t>
            </a:r>
          </a:p>
          <a:p>
            <a:endParaRPr lang="en-US" dirty="0"/>
          </a:p>
        </p:txBody>
      </p:sp>
      <p:sp>
        <p:nvSpPr>
          <p:cNvPr id="4" name="Slide Number Placeholder 3"/>
          <p:cNvSpPr>
            <a:spLocks noGrp="1"/>
          </p:cNvSpPr>
          <p:nvPr>
            <p:ph type="sldNum" sz="quarter" idx="10"/>
          </p:nvPr>
        </p:nvSpPr>
        <p:spPr/>
        <p:txBody>
          <a:bodyPr/>
          <a:lstStyle/>
          <a:p>
            <a:fld id="{74EDF002-1E97-49E2-B80D-4609E4780CD0}" type="slidenum">
              <a:rPr lang="en-US" smtClean="0"/>
              <a:t>10</a:t>
            </a:fld>
            <a:endParaRPr lang="en-US"/>
          </a:p>
        </p:txBody>
      </p:sp>
    </p:spTree>
    <p:extLst>
      <p:ext uri="{BB962C8B-B14F-4D97-AF65-F5344CB8AC3E}">
        <p14:creationId xmlns:p14="http://schemas.microsoft.com/office/powerpoint/2010/main" val="1665499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adaptive management approach is a must in most cases.</a:t>
            </a:r>
            <a:r>
              <a:rPr lang="en-US" baseline="0" dirty="0" smtClean="0"/>
              <a:t> The first attempts at controlling and managing a site for invasive species may not be the approach that succeeds in the end. You may need to follow up treatments with plantings, change the timing of various practices, use different herbicides or rates of herbicides, try different combinations of fire, herbicides, and mechanical controls to lead to the greatest result. </a:t>
            </a:r>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11</a:t>
            </a:fld>
            <a:endParaRPr lang="en-US"/>
          </a:p>
        </p:txBody>
      </p:sp>
    </p:spTree>
    <p:extLst>
      <p:ext uri="{BB962C8B-B14F-4D97-AF65-F5344CB8AC3E}">
        <p14:creationId xmlns:p14="http://schemas.microsoft.com/office/powerpoint/2010/main" val="2740170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Mechanical controls</a:t>
            </a:r>
            <a:r>
              <a:rPr lang="en-US" baseline="0" dirty="0" smtClean="0"/>
              <a:t> can be successful in managing some species, especially in reducing the population size and effects of many invasive plants. They can also be a preparatory action to minimize the use of subsequent herbicide treatments. Timing of mechanical controls like mowing or string trimming can be critical to controlling herbaceous plants. </a:t>
            </a:r>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12</a:t>
            </a:fld>
            <a:endParaRPr lang="en-US"/>
          </a:p>
        </p:txBody>
      </p:sp>
    </p:spTree>
    <p:extLst>
      <p:ext uri="{BB962C8B-B14F-4D97-AF65-F5344CB8AC3E}">
        <p14:creationId xmlns:p14="http://schemas.microsoft.com/office/powerpoint/2010/main" val="3014070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 knapweed root weevil, a currently used biocontrol insect on spotted knapweed (left)</a:t>
            </a:r>
          </a:p>
          <a:p>
            <a:endParaRPr lang="en-US" baseline="0" dirty="0" smtClean="0"/>
          </a:p>
          <a:p>
            <a:r>
              <a:rPr lang="en-US" baseline="0" dirty="0" err="1" smtClean="0"/>
              <a:t>Verticillium</a:t>
            </a:r>
            <a:r>
              <a:rPr lang="en-US" baseline="0" dirty="0" smtClean="0"/>
              <a:t> </a:t>
            </a:r>
            <a:r>
              <a:rPr lang="en-US" baseline="0" dirty="0" err="1" smtClean="0"/>
              <a:t>albo-atrum</a:t>
            </a:r>
            <a:r>
              <a:rPr lang="en-US" baseline="0" dirty="0" smtClean="0"/>
              <a:t>, or Ailanthus </a:t>
            </a:r>
            <a:r>
              <a:rPr lang="en-US" baseline="0" dirty="0" err="1" smtClean="0"/>
              <a:t>verticillium</a:t>
            </a:r>
            <a:r>
              <a:rPr lang="en-US" baseline="0" dirty="0" smtClean="0"/>
              <a:t> wilt results in the near complete death of tree-of-heaven and is being researched as a potential biocontrol (top right).</a:t>
            </a:r>
          </a:p>
          <a:p>
            <a:endParaRPr lang="en-US" baseline="0" dirty="0" smtClean="0"/>
          </a:p>
          <a:p>
            <a:r>
              <a:rPr lang="en-US" baseline="0" dirty="0" smtClean="0"/>
              <a:t>A fungal leaf blight on </a:t>
            </a:r>
            <a:r>
              <a:rPr lang="en-US" baseline="0" dirty="0" err="1" smtClean="0"/>
              <a:t>Microstegium</a:t>
            </a:r>
            <a:r>
              <a:rPr lang="en-US" baseline="0" dirty="0" smtClean="0"/>
              <a:t> could be a potential biocontrol, but more research is needed. This leaf blight can also infect corn so is not likely to be an authorized biocontrol any time soon (bottom right).</a:t>
            </a:r>
          </a:p>
          <a:p>
            <a:endParaRPr lang="en-US" baseline="0" dirty="0" smtClean="0"/>
          </a:p>
          <a:p>
            <a:r>
              <a:rPr lang="en-US" baseline="0" dirty="0" smtClean="0"/>
              <a:t>Finally, prescribed grazing can be a form of control on its own when timed properly, or when coupled with other means of control, such as a follow-up herbicide treatment of </a:t>
            </a:r>
            <a:r>
              <a:rPr lang="en-US" baseline="0" dirty="0" err="1" smtClean="0"/>
              <a:t>resprouts</a:t>
            </a:r>
            <a:r>
              <a:rPr lang="en-US" baseline="0" dirty="0" smtClean="0"/>
              <a:t>. </a:t>
            </a:r>
          </a:p>
          <a:p>
            <a:endParaRPr lang="en-US" baseline="0" dirty="0" smtClean="0"/>
          </a:p>
        </p:txBody>
      </p:sp>
      <p:sp>
        <p:nvSpPr>
          <p:cNvPr id="4" name="Slide Number Placeholder 3"/>
          <p:cNvSpPr>
            <a:spLocks noGrp="1"/>
          </p:cNvSpPr>
          <p:nvPr>
            <p:ph type="sldNum" sz="quarter" idx="10"/>
          </p:nvPr>
        </p:nvSpPr>
        <p:spPr/>
        <p:txBody>
          <a:bodyPr/>
          <a:lstStyle/>
          <a:p>
            <a:fld id="{79536696-3E57-4C62-8D0C-54205616DC31}" type="slidenum">
              <a:rPr lang="en-US" smtClean="0"/>
              <a:t>13</a:t>
            </a:fld>
            <a:endParaRPr lang="en-US"/>
          </a:p>
        </p:txBody>
      </p:sp>
    </p:spTree>
    <p:extLst>
      <p:ext uri="{BB962C8B-B14F-4D97-AF65-F5344CB8AC3E}">
        <p14:creationId xmlns:p14="http://schemas.microsoft.com/office/powerpoint/2010/main" val="23538431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14</a:t>
            </a:fld>
            <a:endParaRPr lang="en-US"/>
          </a:p>
        </p:txBody>
      </p:sp>
    </p:spTree>
    <p:extLst>
      <p:ext uri="{BB962C8B-B14F-4D97-AF65-F5344CB8AC3E}">
        <p14:creationId xmlns:p14="http://schemas.microsoft.com/office/powerpoint/2010/main" val="1223339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a:t>
            </a:r>
            <a:r>
              <a:rPr lang="en-US" baseline="0" dirty="0" smtClean="0"/>
              <a:t> creative tools to minimize overspray and non-target impacts can be effective and fun! </a:t>
            </a:r>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15</a:t>
            </a:fld>
            <a:endParaRPr lang="en-US"/>
          </a:p>
        </p:txBody>
      </p:sp>
    </p:spTree>
    <p:extLst>
      <p:ext uri="{BB962C8B-B14F-4D97-AF65-F5344CB8AC3E}">
        <p14:creationId xmlns:p14="http://schemas.microsoft.com/office/powerpoint/2010/main" val="6611747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16</a:t>
            </a:fld>
            <a:endParaRPr lang="en-US"/>
          </a:p>
        </p:txBody>
      </p:sp>
    </p:spTree>
    <p:extLst>
      <p:ext uri="{BB962C8B-B14F-4D97-AF65-F5344CB8AC3E}">
        <p14:creationId xmlns:p14="http://schemas.microsoft.com/office/powerpoint/2010/main" val="23930301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536696-3E57-4C62-8D0C-54205616DC31}" type="slidenum">
              <a:rPr lang="en-US" smtClean="0"/>
              <a:t>17</a:t>
            </a:fld>
            <a:endParaRPr lang="en-US"/>
          </a:p>
        </p:txBody>
      </p:sp>
    </p:spTree>
    <p:extLst>
      <p:ext uri="{BB962C8B-B14F-4D97-AF65-F5344CB8AC3E}">
        <p14:creationId xmlns:p14="http://schemas.microsoft.com/office/powerpoint/2010/main" val="32423640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larger sprayer such as this electric powered</a:t>
            </a:r>
            <a:r>
              <a:rPr lang="en-US" baseline="0" dirty="0" smtClean="0"/>
              <a:t> pump sprayer, or higher powered gasoline engine powered pumps attached to skid sprayers will be more efficient for larger infestations, or where accessible by UTVs or 4WD trucks. </a:t>
            </a:r>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18</a:t>
            </a:fld>
            <a:endParaRPr lang="en-US"/>
          </a:p>
        </p:txBody>
      </p:sp>
    </p:spTree>
    <p:extLst>
      <p:ext uri="{BB962C8B-B14F-4D97-AF65-F5344CB8AC3E}">
        <p14:creationId xmlns:p14="http://schemas.microsoft.com/office/powerpoint/2010/main" val="6113349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536696-3E57-4C62-8D0C-54205616DC31}" type="slidenum">
              <a:rPr lang="en-US" smtClean="0"/>
              <a:t>19</a:t>
            </a:fld>
            <a:endParaRPr lang="en-US"/>
          </a:p>
        </p:txBody>
      </p:sp>
    </p:spTree>
    <p:extLst>
      <p:ext uri="{BB962C8B-B14F-4D97-AF65-F5344CB8AC3E}">
        <p14:creationId xmlns:p14="http://schemas.microsoft.com/office/powerpoint/2010/main" val="635735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mostly common sense ideas for best</a:t>
            </a:r>
            <a:r>
              <a:rPr lang="en-US" baseline="0" dirty="0" smtClean="0"/>
              <a:t> management of invasive species.</a:t>
            </a:r>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2</a:t>
            </a:fld>
            <a:endParaRPr lang="en-US"/>
          </a:p>
        </p:txBody>
      </p:sp>
    </p:spTree>
    <p:extLst>
      <p:ext uri="{BB962C8B-B14F-4D97-AF65-F5344CB8AC3E}">
        <p14:creationId xmlns:p14="http://schemas.microsoft.com/office/powerpoint/2010/main" val="23078643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536696-3E57-4C62-8D0C-54205616DC31}" type="slidenum">
              <a:rPr lang="en-US" smtClean="0"/>
              <a:t>20</a:t>
            </a:fld>
            <a:endParaRPr lang="en-US"/>
          </a:p>
        </p:txBody>
      </p:sp>
    </p:spTree>
    <p:extLst>
      <p:ext uri="{BB962C8B-B14F-4D97-AF65-F5344CB8AC3E}">
        <p14:creationId xmlns:p14="http://schemas.microsoft.com/office/powerpoint/2010/main" val="39350654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9536696-3E57-4C62-8D0C-54205616DC31}" type="slidenum">
              <a:rPr lang="en-US" smtClean="0"/>
              <a:t>21</a:t>
            </a:fld>
            <a:endParaRPr lang="en-US"/>
          </a:p>
        </p:txBody>
      </p:sp>
    </p:spTree>
    <p:extLst>
      <p:ext uri="{BB962C8B-B14F-4D97-AF65-F5344CB8AC3E}">
        <p14:creationId xmlns:p14="http://schemas.microsoft.com/office/powerpoint/2010/main" val="2156560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Chemical: </a:t>
            </a:r>
          </a:p>
          <a:p>
            <a:r>
              <a:rPr lang="en-US" dirty="0" smtClean="0"/>
              <a:t>Foliar: Apply 1 to 3% v/v glyphosate in water or 1 to 2% v/v </a:t>
            </a:r>
            <a:r>
              <a:rPr lang="en-US" dirty="0" err="1" smtClean="0"/>
              <a:t>triclopyr</a:t>
            </a:r>
            <a:r>
              <a:rPr lang="en-US" dirty="0" smtClean="0"/>
              <a:t> in water during the growing season when plants are actively growing and before fall leaf color change.</a:t>
            </a:r>
          </a:p>
          <a:p>
            <a:r>
              <a:rPr lang="en-US" dirty="0" smtClean="0"/>
              <a:t>Basal bark: Apply a </a:t>
            </a:r>
            <a:r>
              <a:rPr lang="en-US" dirty="0" err="1" smtClean="0"/>
              <a:t>triclopyr</a:t>
            </a:r>
            <a:r>
              <a:rPr lang="en-US" dirty="0" smtClean="0"/>
              <a:t> ester formulation at a 20% v/v rate, mixed with basal oil, to the lowest 1 5 inches of the stem. </a:t>
            </a:r>
          </a:p>
          <a:p>
            <a:r>
              <a:rPr lang="en-US" dirty="0" smtClean="0"/>
              <a:t>For larger trees, girdle or frill the stem and apply herbicide directly into cut surface. Always read and follow the herbicide label before initiating treatment. </a:t>
            </a:r>
          </a:p>
          <a:p>
            <a:r>
              <a:rPr lang="en-US" dirty="0" smtClean="0"/>
              <a:t>Mechanical: Repeated mowing of small plants may exhaust root systems, but larger plants should not be cut without immediately applying herbicide as this will cause root suckering and increase the infestation. Small plants can be pulled; larger plants or plants that are part of a larger root system (clonal growth) cannot be removed by pulling or digging. </a:t>
            </a:r>
          </a:p>
          <a:p>
            <a:r>
              <a:rPr lang="en-US" dirty="0" smtClean="0"/>
              <a:t>Cultural: Seedlings may be killed by prescribed fire. Plants older than seedling stage should not be burned without treating with herbicide first; top killing plants will cause root suckering.</a:t>
            </a:r>
          </a:p>
          <a:p>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22</a:t>
            </a:fld>
            <a:endParaRPr lang="en-US"/>
          </a:p>
        </p:txBody>
      </p:sp>
    </p:spTree>
    <p:extLst>
      <p:ext uri="{BB962C8B-B14F-4D97-AF65-F5344CB8AC3E}">
        <p14:creationId xmlns:p14="http://schemas.microsoft.com/office/powerpoint/2010/main" val="4338446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Foliar: Apply 2 to 4% v/v glyphosate in water or 1 to 2% v/v </a:t>
            </a:r>
            <a:r>
              <a:rPr lang="en-US" dirty="0" err="1" smtClean="0"/>
              <a:t>triclopyr</a:t>
            </a:r>
            <a:r>
              <a:rPr lang="en-US" dirty="0" smtClean="0"/>
              <a:t> in water.  </a:t>
            </a:r>
          </a:p>
          <a:p>
            <a:r>
              <a:rPr lang="en-US" dirty="0" smtClean="0"/>
              <a:t>Basal bark: Plants 4 inches in diameter or less - apply a </a:t>
            </a:r>
            <a:r>
              <a:rPr lang="en-US" dirty="0" err="1" smtClean="0"/>
              <a:t>triclopyr</a:t>
            </a:r>
            <a:r>
              <a:rPr lang="en-US" dirty="0" smtClean="0"/>
              <a:t> ester formulation at a 20 % v/v rate, mixed with basal oil, to the lowest 15 inches of the stem.  </a:t>
            </a:r>
          </a:p>
          <a:p>
            <a:r>
              <a:rPr lang="en-US" dirty="0" smtClean="0"/>
              <a:t>Cut stem: Apply glyphosate at a 25 to 50% v/v rate in water or </a:t>
            </a:r>
            <a:r>
              <a:rPr lang="en-US" dirty="0" err="1" smtClean="0"/>
              <a:t>triclopyr</a:t>
            </a:r>
            <a:r>
              <a:rPr lang="en-US" dirty="0" smtClean="0"/>
              <a:t> amine in water or ester in oil at a 20 to 25% v/v rate within 10 minutes of cutting. </a:t>
            </a:r>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23</a:t>
            </a:fld>
            <a:endParaRPr lang="en-US"/>
          </a:p>
        </p:txBody>
      </p:sp>
    </p:spTree>
    <p:extLst>
      <p:ext uri="{BB962C8B-B14F-4D97-AF65-F5344CB8AC3E}">
        <p14:creationId xmlns:p14="http://schemas.microsoft.com/office/powerpoint/2010/main" val="11939718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Chemical: </a:t>
            </a:r>
          </a:p>
          <a:p>
            <a:r>
              <a:rPr lang="en-US" dirty="0" smtClean="0"/>
              <a:t>Foliar: Plants less than 6 feet tall - apply 2 to 4% v/v glyphosate in water or 1 to 2% v/v </a:t>
            </a:r>
            <a:r>
              <a:rPr lang="en-US" dirty="0" err="1" smtClean="0"/>
              <a:t>triclopyr</a:t>
            </a:r>
            <a:r>
              <a:rPr lang="en-US" dirty="0" smtClean="0"/>
              <a:t> in water.  </a:t>
            </a:r>
          </a:p>
          <a:p>
            <a:r>
              <a:rPr lang="en-US" dirty="0" smtClean="0"/>
              <a:t>Basal bark: Plants 6 inches in diameter or less - apply a </a:t>
            </a:r>
            <a:r>
              <a:rPr lang="en-US" dirty="0" err="1" smtClean="0"/>
              <a:t>triclopyr</a:t>
            </a:r>
            <a:r>
              <a:rPr lang="en-US" dirty="0" smtClean="0"/>
              <a:t> ester formulation at a 20 to 30% v/v rate, mixed with basal oil, to the lowest 15 inches of the stem.  </a:t>
            </a:r>
          </a:p>
          <a:p>
            <a:r>
              <a:rPr lang="en-US" dirty="0" smtClean="0"/>
              <a:t>Cut stem: Apply glyphosate at a 25 to 50% v/v rate in water or </a:t>
            </a:r>
            <a:r>
              <a:rPr lang="en-US" dirty="0" err="1" smtClean="0"/>
              <a:t>triclopyr</a:t>
            </a:r>
            <a:r>
              <a:rPr lang="en-US" dirty="0" smtClean="0"/>
              <a:t> amine in water or ester in oil at a 20 to 25% v/v rate within 10 minutes of cutting. </a:t>
            </a:r>
          </a:p>
          <a:p>
            <a:r>
              <a:rPr lang="en-US" dirty="0" smtClean="0"/>
              <a:t>Mechanical: Root systems are shallow</a:t>
            </a:r>
            <a:r>
              <a:rPr lang="en-US" baseline="0" dirty="0" smtClean="0"/>
              <a:t> so small individuals can be hand-pulled and larger plants can be pulled with weed wrench or other mechanical means.</a:t>
            </a:r>
            <a:endParaRPr lang="en-US" dirty="0" smtClean="0"/>
          </a:p>
          <a:p>
            <a:r>
              <a:rPr lang="en-US" dirty="0" smtClean="0"/>
              <a:t>Cultural: Prescribed fire may kill seedlings.</a:t>
            </a:r>
          </a:p>
          <a:p>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24</a:t>
            </a:fld>
            <a:endParaRPr lang="en-US"/>
          </a:p>
        </p:txBody>
      </p:sp>
    </p:spTree>
    <p:extLst>
      <p:ext uri="{BB962C8B-B14F-4D97-AF65-F5344CB8AC3E}">
        <p14:creationId xmlns:p14="http://schemas.microsoft.com/office/powerpoint/2010/main" val="57505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Chemical: </a:t>
            </a:r>
          </a:p>
          <a:p>
            <a:r>
              <a:rPr lang="en-US" dirty="0" smtClean="0"/>
              <a:t>Foliar: Plants less than 6 feet tall - apply 2 to 4% v/v glyphosate in water or 1 to 2% v/v </a:t>
            </a:r>
            <a:r>
              <a:rPr lang="en-US" dirty="0" err="1" smtClean="0"/>
              <a:t>triclopyr</a:t>
            </a:r>
            <a:r>
              <a:rPr lang="en-US" dirty="0" smtClean="0"/>
              <a:t> in water.  </a:t>
            </a:r>
          </a:p>
          <a:p>
            <a:r>
              <a:rPr lang="en-US" dirty="0" smtClean="0"/>
              <a:t>Basal bark: Plants 6 inches in diameter or less - apply a </a:t>
            </a:r>
            <a:r>
              <a:rPr lang="en-US" dirty="0" err="1" smtClean="0"/>
              <a:t>triclopyr</a:t>
            </a:r>
            <a:r>
              <a:rPr lang="en-US" dirty="0" smtClean="0"/>
              <a:t> ester formulation at a 20 to 30% v/v rate, mixed with basal oil, to the lowest 15 inches of the stem.  </a:t>
            </a:r>
          </a:p>
          <a:p>
            <a:r>
              <a:rPr lang="en-US" dirty="0" smtClean="0"/>
              <a:t>Cut stem: Apply glyphosate at a 25 to 50% v/v rate in water or </a:t>
            </a:r>
            <a:r>
              <a:rPr lang="en-US" dirty="0" err="1" smtClean="0"/>
              <a:t>triclopyr</a:t>
            </a:r>
            <a:r>
              <a:rPr lang="en-US" dirty="0" smtClean="0"/>
              <a:t> amine in water or ester in oil at a 20 to 25% v/v rate within 10 minutes of cutting. </a:t>
            </a:r>
          </a:p>
          <a:p>
            <a:r>
              <a:rPr lang="en-US" dirty="0" smtClean="0"/>
              <a:t>Mechanical: Autumn olive root systems are deep. Heavy machinery may be required to remove large plants. </a:t>
            </a:r>
          </a:p>
          <a:p>
            <a:r>
              <a:rPr lang="en-US" dirty="0" smtClean="0"/>
              <a:t>Cultural: Prescribed fire has little impact and is not recommended for autumn olive control.</a:t>
            </a:r>
          </a:p>
          <a:p>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25</a:t>
            </a:fld>
            <a:endParaRPr lang="en-US"/>
          </a:p>
        </p:txBody>
      </p:sp>
    </p:spTree>
    <p:extLst>
      <p:ext uri="{BB962C8B-B14F-4D97-AF65-F5344CB8AC3E}">
        <p14:creationId xmlns:p14="http://schemas.microsoft.com/office/powerpoint/2010/main" val="21073419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Chemical: </a:t>
            </a:r>
          </a:p>
          <a:p>
            <a:r>
              <a:rPr lang="en-US" dirty="0" smtClean="0"/>
              <a:t>Foliar: Apply 2 to 4% v/v glyphosate.  </a:t>
            </a:r>
          </a:p>
          <a:p>
            <a:r>
              <a:rPr lang="en-US" dirty="0" smtClean="0"/>
              <a:t>Basal bark: Plants 4 inches  in diameter or less - apply a </a:t>
            </a:r>
            <a:r>
              <a:rPr lang="en-US" dirty="0" err="1" smtClean="0"/>
              <a:t>triclopyr</a:t>
            </a:r>
            <a:r>
              <a:rPr lang="en-US" dirty="0" smtClean="0"/>
              <a:t> ester formulation at a 20 to 30% v/v rate, mixed with a basal oil, to the lowest 15 inches of the stem.  </a:t>
            </a:r>
          </a:p>
          <a:p>
            <a:r>
              <a:rPr lang="en-US" dirty="0" smtClean="0"/>
              <a:t>Cut stem: Apply glyphosate at a 25 to 50% v/v rate in water or </a:t>
            </a:r>
            <a:r>
              <a:rPr lang="en-US" dirty="0" err="1" smtClean="0"/>
              <a:t>triclopyr</a:t>
            </a:r>
            <a:r>
              <a:rPr lang="en-US" dirty="0" smtClean="0"/>
              <a:t> amine in water or ester in oil at a 20 to 25% v/v rate within 10 minutes of cutting. Always read and follow the herbicide label before initiating treatment.</a:t>
            </a:r>
          </a:p>
          <a:p>
            <a:r>
              <a:rPr lang="en-US" dirty="0" smtClean="0"/>
              <a:t>Mechanical: plants can be pulled from the ground when the soil is moist.</a:t>
            </a:r>
          </a:p>
          <a:p>
            <a:r>
              <a:rPr lang="en-US" dirty="0" smtClean="0"/>
              <a:t>Cultural: Prescribed fire may kill seedlings but generally not large plants.</a:t>
            </a:r>
          </a:p>
          <a:p>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26</a:t>
            </a:fld>
            <a:endParaRPr lang="en-US"/>
          </a:p>
        </p:txBody>
      </p:sp>
    </p:spTree>
    <p:extLst>
      <p:ext uri="{BB962C8B-B14F-4D97-AF65-F5344CB8AC3E}">
        <p14:creationId xmlns:p14="http://schemas.microsoft.com/office/powerpoint/2010/main" val="13174312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Chemical: Foliar: </a:t>
            </a:r>
          </a:p>
          <a:p>
            <a:r>
              <a:rPr lang="en-US" dirty="0" smtClean="0"/>
              <a:t>Apply 2 to 4% v/v glyphosate in water or 1 to 2% v/v </a:t>
            </a:r>
            <a:r>
              <a:rPr lang="en-US" dirty="0" err="1" smtClean="0"/>
              <a:t>triclopyr</a:t>
            </a:r>
            <a:r>
              <a:rPr lang="en-US" dirty="0" smtClean="0"/>
              <a:t> in water. </a:t>
            </a:r>
          </a:p>
          <a:p>
            <a:r>
              <a:rPr lang="en-US" dirty="0" smtClean="0"/>
              <a:t>Basal bark: apply a </a:t>
            </a:r>
            <a:r>
              <a:rPr lang="en-US" dirty="0" err="1" smtClean="0"/>
              <a:t>triclopyr</a:t>
            </a:r>
            <a:r>
              <a:rPr lang="en-US" dirty="0" smtClean="0"/>
              <a:t> ester formulation at a 20% v/v rate, mixed with basal oil, to the lowest 1 5 inches of the stem. </a:t>
            </a:r>
          </a:p>
          <a:p>
            <a:r>
              <a:rPr lang="en-US" dirty="0" smtClean="0"/>
              <a:t>Cut stem: Apply glyphosate at a 25 to 50% v/v rate in water or </a:t>
            </a:r>
            <a:r>
              <a:rPr lang="en-US" dirty="0" err="1" smtClean="0"/>
              <a:t>triclopyr</a:t>
            </a:r>
            <a:r>
              <a:rPr lang="en-US" dirty="0" smtClean="0"/>
              <a:t> amine in water or ester in oil at a 20 to 25% v/v rate within 10 minutes of cutting. Always read and follow the herbicide label before initiating treatment. </a:t>
            </a:r>
          </a:p>
          <a:p>
            <a:r>
              <a:rPr lang="en-US" dirty="0" smtClean="0"/>
              <a:t>Mechanical: Mechanical removal may be impractical due to difficulty in removing plants without breaking the roots, as well as the difficulty of dealing with thorns. </a:t>
            </a:r>
          </a:p>
          <a:p>
            <a:r>
              <a:rPr lang="en-US" dirty="0" smtClean="0"/>
              <a:t>Cultural: Prescribed fire may kill seedlings, but older plants will likely </a:t>
            </a:r>
            <a:r>
              <a:rPr lang="en-US" dirty="0" err="1" smtClean="0"/>
              <a:t>resprout</a:t>
            </a:r>
            <a:r>
              <a:rPr lang="en-US" dirty="0" smtClean="0"/>
              <a:t> from roots. Prescribed fire may allow easier treatment of plants with herbicides by removing thorny overgrowth.</a:t>
            </a:r>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27</a:t>
            </a:fld>
            <a:endParaRPr lang="en-US"/>
          </a:p>
        </p:txBody>
      </p:sp>
    </p:spTree>
    <p:extLst>
      <p:ext uri="{BB962C8B-B14F-4D97-AF65-F5344CB8AC3E}">
        <p14:creationId xmlns:p14="http://schemas.microsoft.com/office/powerpoint/2010/main" val="26387039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Chemical: Foliar: </a:t>
            </a:r>
          </a:p>
          <a:p>
            <a:r>
              <a:rPr lang="en-US" dirty="0" smtClean="0"/>
              <a:t>Apply 1.5 to 2% glyphosate v/v in water to foliage. The best time to make this application to reduce non-target damage of native plants is during the fall after the first frost, when native plants have lost their leaves and Japanese honeysuckle is still green and healthy. Apply on a warm day when temperatures are close to 60°F. </a:t>
            </a:r>
          </a:p>
          <a:p>
            <a:r>
              <a:rPr lang="en-US" dirty="0" smtClean="0"/>
              <a:t>Alternatively, 2% </a:t>
            </a:r>
            <a:r>
              <a:rPr lang="en-US" dirty="0" err="1" smtClean="0"/>
              <a:t>triclopyr</a:t>
            </a:r>
            <a:r>
              <a:rPr lang="en-US" dirty="0" smtClean="0"/>
              <a:t> can be applied to foliage in summer through late fall. </a:t>
            </a:r>
          </a:p>
          <a:p>
            <a:r>
              <a:rPr lang="en-US" dirty="0" smtClean="0"/>
              <a:t>Basal bark / cut stem: The thick stems of large woody vines can be treated in the same way as other woody species, with 20 to 25% glyphosate (cut stem) or 10 to 20% </a:t>
            </a:r>
            <a:r>
              <a:rPr lang="en-US" dirty="0" err="1" smtClean="0"/>
              <a:t>triclopyr</a:t>
            </a:r>
            <a:r>
              <a:rPr lang="en-US" dirty="0" smtClean="0"/>
              <a:t> (cut stem or basal bark). </a:t>
            </a:r>
          </a:p>
          <a:p>
            <a:r>
              <a:rPr lang="en-US" dirty="0" smtClean="0"/>
              <a:t>Always read and follow the herbicide label before initiating treatment. </a:t>
            </a:r>
          </a:p>
          <a:p>
            <a:r>
              <a:rPr lang="en-US" dirty="0" smtClean="0"/>
              <a:t>Mechanical: Root systems may be removed by pulling or digging, but removal of the entire root system is difficult and follow up treatments may be needed. </a:t>
            </a:r>
          </a:p>
          <a:p>
            <a:r>
              <a:rPr lang="en-US" dirty="0" smtClean="0"/>
              <a:t>Cultural: Spring burns can kill young plants and remove dense growth to facilitate easy treatment with herbicides. Vines can also act as ladder fuels for crown fires in tree canopies</a:t>
            </a:r>
          </a:p>
          <a:p>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28</a:t>
            </a:fld>
            <a:endParaRPr lang="en-US"/>
          </a:p>
        </p:txBody>
      </p:sp>
    </p:spTree>
    <p:extLst>
      <p:ext uri="{BB962C8B-B14F-4D97-AF65-F5344CB8AC3E}">
        <p14:creationId xmlns:p14="http://schemas.microsoft.com/office/powerpoint/2010/main" val="37486634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Chemical: </a:t>
            </a:r>
          </a:p>
          <a:p>
            <a:r>
              <a:rPr lang="en-US" dirty="0" smtClean="0"/>
              <a:t>Foliar:  Apply 2% v/v glyphosate in water or 1 to 3 % v/v </a:t>
            </a:r>
            <a:r>
              <a:rPr lang="en-US" dirty="0" err="1" smtClean="0"/>
              <a:t>triclopyr</a:t>
            </a:r>
            <a:r>
              <a:rPr lang="en-US" dirty="0" smtClean="0"/>
              <a:t> in water to healthy foliage.</a:t>
            </a:r>
          </a:p>
          <a:p>
            <a:r>
              <a:rPr lang="en-US" dirty="0" smtClean="0"/>
              <a:t>Basal bark:  Apply 20 to 30% v/v solution of </a:t>
            </a:r>
            <a:r>
              <a:rPr lang="en-US" dirty="0" err="1" smtClean="0"/>
              <a:t>triclopyr</a:t>
            </a:r>
            <a:r>
              <a:rPr lang="en-US" dirty="0" smtClean="0"/>
              <a:t> ester in a basal oil. </a:t>
            </a:r>
          </a:p>
          <a:p>
            <a:r>
              <a:rPr lang="en-US" dirty="0" smtClean="0"/>
              <a:t>Cut stem: Cutting the stem will stimulate root suckering (sprouting), increasing stem density.  Cutting should not be done without applying herbicide, but herbicide may not translocate to the end of the root system.  A 10 to 20% solution of </a:t>
            </a:r>
            <a:r>
              <a:rPr lang="en-US" dirty="0" err="1" smtClean="0"/>
              <a:t>triclopyr</a:t>
            </a:r>
            <a:r>
              <a:rPr lang="en-US" dirty="0" smtClean="0"/>
              <a:t> or a 20 to 25% solution of glyphosate can be used with follow up monitoring to ensure herbicide translocation. Always read and follow the herbicide label before initiating treatment.</a:t>
            </a:r>
          </a:p>
          <a:p>
            <a:r>
              <a:rPr lang="en-US" dirty="0" smtClean="0"/>
              <a:t>Mechanical: Seedlings may be pulled by hand, but the root is difficult to remove completely, which will lead to </a:t>
            </a:r>
            <a:r>
              <a:rPr lang="en-US" dirty="0" err="1" smtClean="0"/>
              <a:t>resprouting</a:t>
            </a:r>
            <a:r>
              <a:rPr lang="en-US" dirty="0" smtClean="0"/>
              <a:t>.  </a:t>
            </a:r>
          </a:p>
          <a:p>
            <a:r>
              <a:rPr lang="en-US" dirty="0" smtClean="0"/>
              <a:t>Cultural: Prescribed fire may kill seedlings but will top-kill larger plants, which will stimulate root suckering.  Fire without integrated treatment with herbicides may increase stem density 2 to 3 times.</a:t>
            </a:r>
          </a:p>
          <a:p>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29</a:t>
            </a:fld>
            <a:endParaRPr lang="en-US"/>
          </a:p>
        </p:txBody>
      </p:sp>
    </p:spTree>
    <p:extLst>
      <p:ext uri="{BB962C8B-B14F-4D97-AF65-F5344CB8AC3E}">
        <p14:creationId xmlns:p14="http://schemas.microsoft.com/office/powerpoint/2010/main" val="461548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Use of a plant phenology chart such</a:t>
            </a:r>
            <a:r>
              <a:rPr lang="en-US" baseline="0" dirty="0" smtClean="0"/>
              <a:t> as this one from the management guide at:  http://www.fs.usda.gov/Internet/FSE_DOCUMENTS/stelprd3828074.pdf can help to better time treatments for the most effective treatments with the greatest impact on the target species.</a:t>
            </a:r>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3</a:t>
            </a:fld>
            <a:endParaRPr lang="en-US"/>
          </a:p>
        </p:txBody>
      </p:sp>
    </p:spTree>
    <p:extLst>
      <p:ext uri="{BB962C8B-B14F-4D97-AF65-F5344CB8AC3E}">
        <p14:creationId xmlns:p14="http://schemas.microsoft.com/office/powerpoint/2010/main" val="20395829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Chemical: </a:t>
            </a:r>
          </a:p>
          <a:p>
            <a:r>
              <a:rPr lang="en-US" dirty="0" smtClean="0"/>
              <a:t>Foliar: Apply 1 to 3% glyphosate v/v mixed with water to plants in rosette or bolting stage.  Glyphosate may not prevent seed production once seeds have begun to form.  Alternatively, a 1.5% solution of </a:t>
            </a:r>
            <a:r>
              <a:rPr lang="en-US" dirty="0" err="1" smtClean="0"/>
              <a:t>triclopyr</a:t>
            </a:r>
            <a:r>
              <a:rPr lang="en-US" dirty="0" smtClean="0"/>
              <a:t> may be used in the fall or spring on rosette s or during bolting or flowering stage. Treating flowering plants with </a:t>
            </a:r>
            <a:r>
              <a:rPr lang="en-US" dirty="0" err="1" smtClean="0"/>
              <a:t>triclopyr</a:t>
            </a:r>
            <a:r>
              <a:rPr lang="en-US" dirty="0" smtClean="0"/>
              <a:t> amine (</a:t>
            </a:r>
            <a:r>
              <a:rPr lang="en-US" dirty="0" err="1" smtClean="0"/>
              <a:t>Garlon</a:t>
            </a:r>
            <a:r>
              <a:rPr lang="en-US" dirty="0" smtClean="0"/>
              <a:t> 3A) may prevent viable seeds from forming.  Once seeds are mature, they are easily spread, and entering patches of garlic mustard is not recommended. Always read and follow the herbicide label before initiating treatment.</a:t>
            </a:r>
          </a:p>
          <a:p>
            <a:r>
              <a:rPr lang="en-US" dirty="0" smtClean="0"/>
              <a:t>Mechanical: Once plants have started to bolt, they are easily removed by hand pulling.  Pulled plants that have begun to flower must be bagged and taken off site, since seeds may still form after pulling.  Cutting flowering plants at ground level will reduce the amount of seed produced.</a:t>
            </a:r>
          </a:p>
          <a:p>
            <a:r>
              <a:rPr lang="en-US" dirty="0" smtClean="0"/>
              <a:t>Cultural: Prescribed fire in late spring may kill seedlings and reduce the number of rosettes.  However, once leaf litter is removed by fire, there may be a flush of new seedling emergence.  Following up with herbicide treatment may exhaust the seedbank faster.</a:t>
            </a:r>
          </a:p>
          <a:p>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30</a:t>
            </a:fld>
            <a:endParaRPr lang="en-US"/>
          </a:p>
        </p:txBody>
      </p:sp>
    </p:spTree>
    <p:extLst>
      <p:ext uri="{BB962C8B-B14F-4D97-AF65-F5344CB8AC3E}">
        <p14:creationId xmlns:p14="http://schemas.microsoft.com/office/powerpoint/2010/main" val="5473157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Chemical: </a:t>
            </a:r>
          </a:p>
          <a:p>
            <a:r>
              <a:rPr lang="en-US" dirty="0" smtClean="0"/>
              <a:t>Foliar: Apply a grass-specific herbicide, such as </a:t>
            </a:r>
            <a:r>
              <a:rPr lang="en-US" dirty="0" err="1" smtClean="0"/>
              <a:t>sethoxydim</a:t>
            </a:r>
            <a:r>
              <a:rPr lang="en-US" dirty="0" smtClean="0"/>
              <a:t>, at a 1.5% rate in mid- to late summer until the time that seeds begin to mature on the plant. Once seed have begun to mature, entry into infestations is not recommended.  </a:t>
            </a:r>
          </a:p>
          <a:p>
            <a:r>
              <a:rPr lang="en-US" dirty="0" smtClean="0"/>
              <a:t>Alternatively, apply glyphosate at a 1 to 1.5% v/v in water. Glyphosate is non-selective and will kill all plants contacted but is available in aquatic safe formulations, Always read and follow the herbicide label before initiating treatment. </a:t>
            </a:r>
          </a:p>
          <a:p>
            <a:r>
              <a:rPr lang="en-US" dirty="0" smtClean="0"/>
              <a:t>Mechanical: Stiltgrass roots are very shallow, and plants are easy to pull. Mowing or weed whipping is an effective treatment if done late in the season but before plants flower. </a:t>
            </a:r>
          </a:p>
          <a:p>
            <a:r>
              <a:rPr lang="en-US" dirty="0" smtClean="0"/>
              <a:t>Cultural: Following prescribed fire, there will be a flush of germination from the seedbank. Follow up treatment with herbicides or mechanical methods are necessary to prevent the development of a more dense infestation. Integrated methods, using prescribed fire and herbicides, may lessen the duration of the infestation.</a:t>
            </a:r>
          </a:p>
          <a:p>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31</a:t>
            </a:fld>
            <a:endParaRPr lang="en-US"/>
          </a:p>
        </p:txBody>
      </p:sp>
    </p:spTree>
    <p:extLst>
      <p:ext uri="{BB962C8B-B14F-4D97-AF65-F5344CB8AC3E}">
        <p14:creationId xmlns:p14="http://schemas.microsoft.com/office/powerpoint/2010/main" val="33637758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Thanks for checking out this presentation of the River to River Cooperative Weed Management Area!  </a:t>
            </a:r>
            <a:r>
              <a:rPr lang="en-US" smtClean="0"/>
              <a:t>Be sure to check out the other four presentations in this series and see our website at www.rtrcwma.org for more resources and information such as these guides to the identification and management of invasive plants in Southern Illinois. </a:t>
            </a:r>
            <a:endParaRPr lang="en-US" dirty="0" smtClean="0"/>
          </a:p>
        </p:txBody>
      </p:sp>
      <p:sp>
        <p:nvSpPr>
          <p:cNvPr id="4" name="Slide Number Placeholder 3"/>
          <p:cNvSpPr>
            <a:spLocks noGrp="1"/>
          </p:cNvSpPr>
          <p:nvPr>
            <p:ph type="sldNum" sz="quarter" idx="10"/>
          </p:nvPr>
        </p:nvSpPr>
        <p:spPr/>
        <p:txBody>
          <a:bodyPr/>
          <a:lstStyle/>
          <a:p>
            <a:fld id="{79536696-3E57-4C62-8D0C-54205616DC31}" type="slidenum">
              <a:rPr lang="en-US" smtClean="0"/>
              <a:t>32</a:t>
            </a:fld>
            <a:endParaRPr lang="en-US"/>
          </a:p>
        </p:txBody>
      </p:sp>
    </p:spTree>
    <p:extLst>
      <p:ext uri="{BB962C8B-B14F-4D97-AF65-F5344CB8AC3E}">
        <p14:creationId xmlns:p14="http://schemas.microsoft.com/office/powerpoint/2010/main" val="2209052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general idea here is that we should begin treatments of the outliers first, then push in on the edge of the core infestation, and finally, treat the core of the infestation. The logic is that we may not get to treat the entire population, and if we were to begin with the core, then the outliers may be allowed to set seed and spread to create a larger problem. Meanwhile, the core infestation has likely built up a seed bank that will require multiple years of treatment, so will still need to be treated in subsequent years. </a:t>
            </a:r>
          </a:p>
          <a:p>
            <a:endParaRPr lang="en-US" baseline="0" dirty="0" smtClean="0"/>
          </a:p>
          <a:p>
            <a:r>
              <a:rPr lang="en-US" baseline="0" dirty="0" smtClean="0"/>
              <a:t>On the other hand, with an outlier population, if it were to be controlled right away, the outlier population will not have had time to build up a seed bank. This will allow you to then treat from the edge of the core population towards the core and finally completely eradicate the population with follow-up treatments that would require less time and resources each year.</a:t>
            </a:r>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4</a:t>
            </a:fld>
            <a:endParaRPr lang="en-US"/>
          </a:p>
        </p:txBody>
      </p:sp>
    </p:spTree>
    <p:extLst>
      <p:ext uri="{BB962C8B-B14F-4D97-AF65-F5344CB8AC3E}">
        <p14:creationId xmlns:p14="http://schemas.microsoft.com/office/powerpoint/2010/main" val="2165869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Integrated pest management (IPM) in natural areas is an ecosystem-based strategy that focuses on long-term prevention of invasive</a:t>
            </a:r>
            <a:r>
              <a:rPr lang="en-US" baseline="0" dirty="0" smtClean="0"/>
              <a:t> species</a:t>
            </a:r>
            <a:r>
              <a:rPr lang="en-US" dirty="0" smtClean="0"/>
              <a:t> or their damage through a combination of techniques such as cultural practices,</a:t>
            </a:r>
            <a:r>
              <a:rPr lang="en-US" baseline="0" dirty="0" smtClean="0"/>
              <a:t> </a:t>
            </a:r>
            <a:r>
              <a:rPr lang="en-US" dirty="0" smtClean="0"/>
              <a:t>mechanical controls, biological control, and minimizing</a:t>
            </a:r>
            <a:r>
              <a:rPr lang="en-US" baseline="0" dirty="0" smtClean="0"/>
              <a:t> the use of herbicides.  Management actions are</a:t>
            </a:r>
            <a:r>
              <a:rPr lang="en-US" dirty="0" smtClean="0"/>
              <a:t> selected and applied in a manner that minimizes risks to human health, beneficial and non-target organisms, and the environment.  Timing of management practices is often</a:t>
            </a:r>
            <a:r>
              <a:rPr lang="en-US" baseline="0" dirty="0" smtClean="0"/>
              <a:t> critical to an IPM strategy.</a:t>
            </a:r>
            <a:endParaRPr lang="en-US" dirty="0" smtClean="0"/>
          </a:p>
          <a:p>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5</a:t>
            </a:fld>
            <a:endParaRPr lang="en-US"/>
          </a:p>
        </p:txBody>
      </p:sp>
    </p:spTree>
    <p:extLst>
      <p:ext uri="{BB962C8B-B14F-4D97-AF65-F5344CB8AC3E}">
        <p14:creationId xmlns:p14="http://schemas.microsoft.com/office/powerpoint/2010/main" val="622475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Cultural</a:t>
            </a:r>
            <a:r>
              <a:rPr lang="en-US" baseline="0" dirty="0" smtClean="0"/>
              <a:t> controls are preventative measures, or actions that lead to a resistance to invasion.  </a:t>
            </a:r>
            <a:r>
              <a:rPr lang="en-US" dirty="0" smtClean="0"/>
              <a:t>Whole systems are more resilient and resist invasion or reinvasion. Restoring native communities following control can improve long-term results.</a:t>
            </a:r>
            <a:r>
              <a:rPr lang="en-US" baseline="0" dirty="0" smtClean="0"/>
              <a:t> Prescribed fire, when timed appropriately, can control some species, or be a preparatory action to improve control through another treatment, such as herbicide application. </a:t>
            </a:r>
            <a:endParaRPr lang="en-US" dirty="0" smtClean="0"/>
          </a:p>
          <a:p>
            <a:endParaRPr lang="en-US" dirty="0" smtClean="0"/>
          </a:p>
          <a:p>
            <a:r>
              <a:rPr lang="en-US" dirty="0" smtClean="0"/>
              <a:t>Having a plan, even if</a:t>
            </a:r>
            <a:r>
              <a:rPr lang="en-US" baseline="0" dirty="0" smtClean="0"/>
              <a:t> it needs later modifications, can improve results and lead to better management.  Each site can have different characteristics that could mean different management techniques fail or succeed depending on differences between those characteristics.</a:t>
            </a:r>
          </a:p>
          <a:p>
            <a:endParaRPr lang="en-US" baseline="0" dirty="0" smtClean="0"/>
          </a:p>
          <a:p>
            <a:r>
              <a:rPr lang="en-US" baseline="0" dirty="0" smtClean="0"/>
              <a:t>Monitor your results. Don’t be afraid to change your tactics or strategy if you find your original ideas do not appear to be working.  </a:t>
            </a:r>
            <a:endParaRPr lang="en-US" dirty="0"/>
          </a:p>
        </p:txBody>
      </p:sp>
      <p:sp>
        <p:nvSpPr>
          <p:cNvPr id="4" name="Slide Number Placeholder 3"/>
          <p:cNvSpPr>
            <a:spLocks noGrp="1"/>
          </p:cNvSpPr>
          <p:nvPr>
            <p:ph type="sldNum" sz="quarter" idx="10"/>
          </p:nvPr>
        </p:nvSpPr>
        <p:spPr/>
        <p:txBody>
          <a:bodyPr/>
          <a:lstStyle/>
          <a:p>
            <a:fld id="{74EDF002-1E97-49E2-B80D-4609E4780CD0}" type="slidenum">
              <a:rPr lang="en-US" smtClean="0"/>
              <a:t>6</a:t>
            </a:fld>
            <a:endParaRPr lang="en-US"/>
          </a:p>
        </p:txBody>
      </p:sp>
    </p:spTree>
    <p:extLst>
      <p:ext uri="{BB962C8B-B14F-4D97-AF65-F5344CB8AC3E}">
        <p14:creationId xmlns:p14="http://schemas.microsoft.com/office/powerpoint/2010/main" val="1758866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Prevention is</a:t>
            </a:r>
            <a:r>
              <a:rPr lang="en-US" baseline="0" dirty="0" smtClean="0"/>
              <a:t> the best option for management. It requires the least amount of time and resources in the long run when compared to controlling an infestation once it has become established. </a:t>
            </a:r>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7</a:t>
            </a:fld>
            <a:endParaRPr lang="en-US"/>
          </a:p>
        </p:txBody>
      </p:sp>
    </p:spTree>
    <p:extLst>
      <p:ext uri="{BB962C8B-B14F-4D97-AF65-F5344CB8AC3E}">
        <p14:creationId xmlns:p14="http://schemas.microsoft.com/office/powerpoint/2010/main" val="2378582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photo is from Cave Creek Glade Nature Preserve and is a good example of a resilient landscape that has been managed for diversity and appears to resist invasion from the surrounding disturbed areas. Some level of disturbance is necessary for maintaining most of our habitat types. Fire is a necessary disturbance that can lead to increases and decreases in different species and which species are favored will depend on the timing of the fire and the phenology of the species at the time of the fire. Generally, species that are actively growing at the time of the fire will decrease following fire at that time, while species that are dormant will likely increase following a fire at that time. Canopy gaps in the forest are also necessary for the germination of sun-loving species such as our native oak trees. However, these same canopy gaps can be a foothold for invasive plants to get a start and spread deeper into a forested habitat. Any disturbance that is introduced into a natural area should be properly timed or followed-up with additional treatments to reduce the abundance of invasive species in that area. </a:t>
            </a:r>
            <a:endParaRPr lang="en-US" dirty="0"/>
          </a:p>
        </p:txBody>
      </p:sp>
      <p:sp>
        <p:nvSpPr>
          <p:cNvPr id="4" name="Slide Number Placeholder 3"/>
          <p:cNvSpPr>
            <a:spLocks noGrp="1"/>
          </p:cNvSpPr>
          <p:nvPr>
            <p:ph type="sldNum" sz="quarter" idx="10"/>
          </p:nvPr>
        </p:nvSpPr>
        <p:spPr/>
        <p:txBody>
          <a:bodyPr/>
          <a:lstStyle/>
          <a:p>
            <a:fld id="{79536696-3E57-4C62-8D0C-54205616DC31}" type="slidenum">
              <a:rPr lang="en-US" smtClean="0"/>
              <a:t>8</a:t>
            </a:fld>
            <a:endParaRPr lang="en-US"/>
          </a:p>
        </p:txBody>
      </p:sp>
    </p:spTree>
    <p:extLst>
      <p:ext uri="{BB962C8B-B14F-4D97-AF65-F5344CB8AC3E}">
        <p14:creationId xmlns:p14="http://schemas.microsoft.com/office/powerpoint/2010/main" val="619311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smtClean="0"/>
              <a:t>As mentioned</a:t>
            </a:r>
            <a:r>
              <a:rPr lang="en-US" baseline="0" dirty="0" smtClean="0"/>
              <a:t> in the previous slide, fire effects on vegetation depend largely on the timing of the fire, as well as the adaptations of the species to fire or lack thereof. Fire is necessary for maintaining many of our natural communities, from forests and prairies to glades and even some wetland communities. We need to take care not to spread invasive species while conducting prescribed burns or conduct this practice without the expectation of follow-up treatments where/when they may be necessary for invasive plants we know will increase following a burn. Prescribed burns can also be a way to prepare a site for herbicide treatment, and several examples of different species that may be appropriate for this practice will be examined in greater detail to follow.</a:t>
            </a:r>
            <a:endParaRPr lang="en-US" dirty="0"/>
          </a:p>
        </p:txBody>
      </p:sp>
      <p:sp>
        <p:nvSpPr>
          <p:cNvPr id="4" name="Slide Number Placeholder 3"/>
          <p:cNvSpPr>
            <a:spLocks noGrp="1"/>
          </p:cNvSpPr>
          <p:nvPr>
            <p:ph type="sldNum" sz="quarter" idx="10"/>
          </p:nvPr>
        </p:nvSpPr>
        <p:spPr/>
        <p:txBody>
          <a:bodyPr/>
          <a:lstStyle/>
          <a:p>
            <a:fld id="{74EDF002-1E97-49E2-B80D-4609E4780CD0}" type="slidenum">
              <a:rPr lang="en-US" smtClean="0"/>
              <a:t>9</a:t>
            </a:fld>
            <a:endParaRPr lang="en-US"/>
          </a:p>
        </p:txBody>
      </p:sp>
    </p:spTree>
    <p:extLst>
      <p:ext uri="{BB962C8B-B14F-4D97-AF65-F5344CB8AC3E}">
        <p14:creationId xmlns:p14="http://schemas.microsoft.com/office/powerpoint/2010/main" val="13638291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3726FC2-86B6-400A-AC71-54568816E6CC}" type="datetime1">
              <a:rPr lang="en-US" smtClean="0"/>
              <a:t>7/9/2017</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3840" y="5867400"/>
            <a:ext cx="1127760" cy="749808"/>
          </a:xfrm>
          <a:prstGeom prst="rect">
            <a:avLst/>
          </a:prstGeom>
        </p:spPr>
      </p:pic>
    </p:spTree>
    <p:extLst>
      <p:ext uri="{BB962C8B-B14F-4D97-AF65-F5344CB8AC3E}">
        <p14:creationId xmlns:p14="http://schemas.microsoft.com/office/powerpoint/2010/main" val="1206000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AA2B63-66D3-48AC-B6F1-54475F7FCE81}" type="datetime1">
              <a:rPr lang="en-US" smtClean="0"/>
              <a:t>7/9/2017</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Tree>
    <p:extLst>
      <p:ext uri="{BB962C8B-B14F-4D97-AF65-F5344CB8AC3E}">
        <p14:creationId xmlns:p14="http://schemas.microsoft.com/office/powerpoint/2010/main" val="418134744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AA2B63-66D3-48AC-B6F1-54475F7FCE81}" type="datetime1">
              <a:rPr lang="en-US" smtClean="0"/>
              <a:t>7/9/2017</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9175042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BAA2B63-66D3-48AC-B6F1-54475F7FCE81}" type="datetime1">
              <a:rPr lang="en-US" smtClean="0"/>
              <a:t>7/9/2017</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Tree>
    <p:extLst>
      <p:ext uri="{BB962C8B-B14F-4D97-AF65-F5344CB8AC3E}">
        <p14:creationId xmlns:p14="http://schemas.microsoft.com/office/powerpoint/2010/main" val="129502351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BAA2B63-66D3-48AC-B6F1-54475F7FCE81}" type="datetime1">
              <a:rPr lang="en-US" smtClean="0"/>
              <a:t>7/9/2017</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42097632"/>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3BAA2B63-66D3-48AC-B6F1-54475F7FCE81}" type="datetime1">
              <a:rPr lang="en-US" smtClean="0"/>
              <a:t>7/9/2017</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Tree>
    <p:extLst>
      <p:ext uri="{BB962C8B-B14F-4D97-AF65-F5344CB8AC3E}">
        <p14:creationId xmlns:p14="http://schemas.microsoft.com/office/powerpoint/2010/main" val="356416932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7D3291-2118-4663-B4BB-CE09ED9FE8D7}" type="datetime1">
              <a:rPr lang="en-US" smtClean="0"/>
              <a:t>7/9/2017</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Tree>
    <p:extLst>
      <p:ext uri="{BB962C8B-B14F-4D97-AF65-F5344CB8AC3E}">
        <p14:creationId xmlns:p14="http://schemas.microsoft.com/office/powerpoint/2010/main" val="424241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F8934F3-91ED-4817-8151-EA9AC6EACA3E}" type="datetime1">
              <a:rPr lang="en-US" smtClean="0"/>
              <a:t>7/9/2017</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Tree>
    <p:extLst>
      <p:ext uri="{BB962C8B-B14F-4D97-AF65-F5344CB8AC3E}">
        <p14:creationId xmlns:p14="http://schemas.microsoft.com/office/powerpoint/2010/main" val="995281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952E7D2-160D-4E4A-B783-2213D9C7FA3E}" type="datetime1">
              <a:rPr lang="en-US" smtClean="0"/>
              <a:t>7/9/2017</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Tree>
    <p:extLst>
      <p:ext uri="{BB962C8B-B14F-4D97-AF65-F5344CB8AC3E}">
        <p14:creationId xmlns:p14="http://schemas.microsoft.com/office/powerpoint/2010/main" val="3488388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1FEE1DD-0142-4CF3-8F75-BC4DB7D427C3}" type="datetime1">
              <a:rPr lang="en-US" smtClean="0"/>
              <a:t>7/9/2017</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Tree>
    <p:extLst>
      <p:ext uri="{BB962C8B-B14F-4D97-AF65-F5344CB8AC3E}">
        <p14:creationId xmlns:p14="http://schemas.microsoft.com/office/powerpoint/2010/main" val="3908955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4401EAC-BDE4-4E0F-8C7F-DF39EF18EE6C}" type="datetime1">
              <a:rPr lang="en-US" smtClean="0"/>
              <a:t>7/9/2017</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Tree>
    <p:extLst>
      <p:ext uri="{BB962C8B-B14F-4D97-AF65-F5344CB8AC3E}">
        <p14:creationId xmlns:p14="http://schemas.microsoft.com/office/powerpoint/2010/main" val="3428728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38D3A7D-5D50-4828-A136-9D29CC8C4856}" type="datetime1">
              <a:rPr lang="en-US" smtClean="0"/>
              <a:t>7/9/2017</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Tree>
    <p:extLst>
      <p:ext uri="{BB962C8B-B14F-4D97-AF65-F5344CB8AC3E}">
        <p14:creationId xmlns:p14="http://schemas.microsoft.com/office/powerpoint/2010/main" val="1438004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6037BA4-62A8-4E91-8B8A-E64ACCB8D4D0}" type="datetime1">
              <a:rPr lang="en-US" smtClean="0"/>
              <a:t>7/9/2017</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Tree>
    <p:extLst>
      <p:ext uri="{BB962C8B-B14F-4D97-AF65-F5344CB8AC3E}">
        <p14:creationId xmlns:p14="http://schemas.microsoft.com/office/powerpoint/2010/main" val="3087226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C7232-6D16-4F87-849D-B7309B2168AD}" type="datetime1">
              <a:rPr lang="en-US" smtClean="0"/>
              <a:t>7/9/2017</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FAF7B57-8F1C-446D-B099-7178048339B0}" type="slidenum">
              <a:rPr lang="en-US" smtClean="0"/>
              <a:pPr/>
              <a:t>‹#›</a:t>
            </a:fld>
            <a:endParaRPr lang="en-US"/>
          </a:p>
        </p:txBody>
      </p:sp>
    </p:spTree>
    <p:extLst>
      <p:ext uri="{BB962C8B-B14F-4D97-AF65-F5344CB8AC3E}">
        <p14:creationId xmlns:p14="http://schemas.microsoft.com/office/powerpoint/2010/main" val="19441324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EE2608-59A1-45A7-BF56-35C44BDAD2BF}" type="datetime1">
              <a:rPr lang="en-US" smtClean="0"/>
              <a:t>7/9/2017</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Tree>
    <p:extLst>
      <p:ext uri="{BB962C8B-B14F-4D97-AF65-F5344CB8AC3E}">
        <p14:creationId xmlns:p14="http://schemas.microsoft.com/office/powerpoint/2010/main" val="3711712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5FC3AFC-7616-48E6-B35B-948CFB3BC2D6}" type="datetime1">
              <a:rPr lang="en-US" smtClean="0"/>
              <a:t>7/9/2017</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Tree>
    <p:extLst>
      <p:ext uri="{BB962C8B-B14F-4D97-AF65-F5344CB8AC3E}">
        <p14:creationId xmlns:p14="http://schemas.microsoft.com/office/powerpoint/2010/main" val="2460709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3BAA2B63-66D3-48AC-B6F1-54475F7FCE81}" type="datetime1">
              <a:rPr lang="en-US" smtClean="0"/>
              <a:t>7/9/2017</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7FAF7B57-8F1C-446D-B099-7178048339B0}" type="slidenum">
              <a:rPr lang="en-US" smtClean="0">
                <a:solidFill>
                  <a:srgbClr val="FF6700">
                    <a:shade val="75000"/>
                  </a:srgbClr>
                </a:solidFill>
              </a:rPr>
              <a:pPr/>
              <a:t>‹#›</a:t>
            </a:fld>
            <a:endParaRPr lang="en-US">
              <a:solidFill>
                <a:srgbClr val="FF6700">
                  <a:shade val="75000"/>
                </a:srgbClr>
              </a:solidFill>
            </a:endParaRPr>
          </a:p>
        </p:txBody>
      </p:sp>
    </p:spTree>
    <p:extLst>
      <p:ext uri="{BB962C8B-B14F-4D97-AF65-F5344CB8AC3E}">
        <p14:creationId xmlns:p14="http://schemas.microsoft.com/office/powerpoint/2010/main" val="413893479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6.png"/><Relationship Id="rId5" Type="http://schemas.openxmlformats.org/officeDocument/2006/relationships/image" Target="../media/image17.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4.xml"/><Relationship Id="rId7" Type="http://schemas.openxmlformats.org/officeDocument/2006/relationships/image" Target="../media/image21.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12.xml"/><Relationship Id="rId9"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4.xml"/><Relationship Id="rId7" Type="http://schemas.openxmlformats.org/officeDocument/2006/relationships/image" Target="../media/image25.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13.xml"/><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7" Type="http://schemas.openxmlformats.org/officeDocument/2006/relationships/image" Target="../media/image6.png"/><Relationship Id="rId2" Type="http://schemas.microsoft.com/office/2007/relationships/media" Target="../media/media14.m4a"/><Relationship Id="rId1" Type="http://schemas.openxmlformats.org/officeDocument/2006/relationships/tags" Target="../tags/tag2.xml"/><Relationship Id="rId6" Type="http://schemas.openxmlformats.org/officeDocument/2006/relationships/image" Target="../media/image27.png"/><Relationship Id="rId5" Type="http://schemas.openxmlformats.org/officeDocument/2006/relationships/notesSlide" Target="../notesSlides/notesSlide14.xml"/><Relationship Id="rId4"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audio" Target="../media/media15.m4a"/><Relationship Id="rId7" Type="http://schemas.openxmlformats.org/officeDocument/2006/relationships/image" Target="../media/image29.png"/><Relationship Id="rId2" Type="http://schemas.microsoft.com/office/2007/relationships/media" Target="../media/media15.m4a"/><Relationship Id="rId1" Type="http://schemas.openxmlformats.org/officeDocument/2006/relationships/tags" Target="../tags/tag3.xml"/><Relationship Id="rId6" Type="http://schemas.openxmlformats.org/officeDocument/2006/relationships/image" Target="../media/image28.png"/><Relationship Id="rId5" Type="http://schemas.openxmlformats.org/officeDocument/2006/relationships/notesSlide" Target="../notesSlides/notesSlide15.xml"/><Relationship Id="rId4" Type="http://schemas.openxmlformats.org/officeDocument/2006/relationships/slideLayout" Target="../slideLayouts/slideLayout4.xml"/><Relationship Id="rId9"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4.xml"/><Relationship Id="rId7" Type="http://schemas.openxmlformats.org/officeDocument/2006/relationships/image" Target="../media/image33.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notesSlide" Target="../notesSlides/notesSlide16.xml"/><Relationship Id="rId9"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6.png"/><Relationship Id="rId5" Type="http://schemas.openxmlformats.org/officeDocument/2006/relationships/image" Target="../media/image35.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6.png"/><Relationship Id="rId5" Type="http://schemas.openxmlformats.org/officeDocument/2006/relationships/image" Target="../media/image36.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6.png"/><Relationship Id="rId5" Type="http://schemas.openxmlformats.org/officeDocument/2006/relationships/image" Target="../media/image37.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6.png"/><Relationship Id="rId5" Type="http://schemas.openxmlformats.org/officeDocument/2006/relationships/image" Target="../media/image38.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6.png"/><Relationship Id="rId5" Type="http://schemas.openxmlformats.org/officeDocument/2006/relationships/image" Target="../media/image39.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6.png"/><Relationship Id="rId5" Type="http://schemas.openxmlformats.org/officeDocument/2006/relationships/image" Target="../media/image42.jpe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41.png"/><Relationship Id="rId5" Type="http://schemas.openxmlformats.org/officeDocument/2006/relationships/image" Target="../media/image43.jpe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6.png"/><Relationship Id="rId5" Type="http://schemas.openxmlformats.org/officeDocument/2006/relationships/image" Target="../media/image44.jpe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6.png"/><Relationship Id="rId5" Type="http://schemas.openxmlformats.org/officeDocument/2006/relationships/image" Target="../media/image45.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47.png"/><Relationship Id="rId5" Type="http://schemas.openxmlformats.org/officeDocument/2006/relationships/image" Target="../media/image48.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50.png"/><Relationship Id="rId5" Type="http://schemas.openxmlformats.org/officeDocument/2006/relationships/image" Target="../media/image51.jp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8" Type="http://schemas.openxmlformats.org/officeDocument/2006/relationships/hyperlink" Target="http://bugwoodcloud.org/mura/rtrcwma/assets/File/SILinvasiveplants.pdf" TargetMode="External"/><Relationship Id="rId3" Type="http://schemas.openxmlformats.org/officeDocument/2006/relationships/slideLayout" Target="../slideLayouts/slideLayout2.xml"/><Relationship Id="rId7" Type="http://schemas.openxmlformats.org/officeDocument/2006/relationships/hyperlink" Target="http://www.srs.fs.fed.us/pubs/gtr/gtr_srs131.pdf" TargetMode="Externa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hyperlink" Target="http://bugwoodcloud.org/mura/rtrcwma/assets/File/Management_SILinvasiveplants.pdf" TargetMode="External"/><Relationship Id="rId5" Type="http://schemas.openxmlformats.org/officeDocument/2006/relationships/image" Target="../media/image54.png"/><Relationship Id="rId10" Type="http://schemas.openxmlformats.org/officeDocument/2006/relationships/image" Target="../media/image6.png"/><Relationship Id="rId4" Type="http://schemas.openxmlformats.org/officeDocument/2006/relationships/notesSlide" Target="../notesSlides/notesSlide32.xml"/><Relationship Id="rId9" Type="http://schemas.openxmlformats.org/officeDocument/2006/relationships/image" Target="../media/image55.png"/></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notesSlide" Target="../notesSlides/notesSlide4.xml"/><Relationship Id="rId4"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6.png"/><Relationship Id="rId5" Type="http://schemas.openxmlformats.org/officeDocument/2006/relationships/image" Target="../media/image1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2316531"/>
          </a:xfrm>
        </p:spPr>
        <p:txBody>
          <a:bodyPr>
            <a:normAutofit fontScale="90000"/>
          </a:bodyPr>
          <a:lstStyle/>
          <a:p>
            <a:pPr algn="ctr"/>
            <a:r>
              <a:rPr lang="en-US" dirty="0" smtClean="0">
                <a:solidFill>
                  <a:schemeClr val="tx1"/>
                </a:solidFill>
              </a:rPr>
              <a:t/>
            </a:r>
            <a:br>
              <a:rPr lang="en-US" dirty="0" smtClean="0">
                <a:solidFill>
                  <a:schemeClr val="tx1"/>
                </a:solidFill>
              </a:rPr>
            </a:br>
            <a:r>
              <a:rPr lang="en-US" dirty="0">
                <a:solidFill>
                  <a:schemeClr val="tx1"/>
                </a:solidFill>
              </a:rPr>
              <a:t/>
            </a:r>
            <a:br>
              <a:rPr lang="en-US" dirty="0">
                <a:solidFill>
                  <a:schemeClr val="tx1"/>
                </a:solidFill>
              </a:rPr>
            </a:br>
            <a:r>
              <a:rPr lang="en-US" dirty="0" smtClean="0">
                <a:solidFill>
                  <a:schemeClr val="tx1"/>
                </a:solidFill>
              </a:rPr>
              <a:t/>
            </a:r>
            <a:br>
              <a:rPr lang="en-US" dirty="0" smtClean="0">
                <a:solidFill>
                  <a:schemeClr val="tx1"/>
                </a:solidFill>
              </a:rPr>
            </a:br>
            <a:r>
              <a:rPr lang="en-US" dirty="0">
                <a:solidFill>
                  <a:schemeClr val="tx1"/>
                </a:solidFill>
              </a:rPr>
              <a:t/>
            </a:r>
            <a:br>
              <a:rPr lang="en-US" dirty="0">
                <a:solidFill>
                  <a:schemeClr val="tx1"/>
                </a:solidFill>
              </a:rPr>
            </a:br>
            <a:r>
              <a:rPr lang="en-US" dirty="0" smtClean="0">
                <a:solidFill>
                  <a:schemeClr val="tx1"/>
                </a:solidFill>
              </a:rPr>
              <a:t/>
            </a:r>
            <a:br>
              <a:rPr lang="en-US" dirty="0" smtClean="0">
                <a:solidFill>
                  <a:schemeClr val="tx1"/>
                </a:solidFill>
              </a:rPr>
            </a:br>
            <a:r>
              <a:rPr lang="en-US" dirty="0" smtClean="0">
                <a:solidFill>
                  <a:schemeClr val="tx1"/>
                </a:solidFill>
              </a:rPr>
              <a:t>Invasive </a:t>
            </a:r>
            <a:r>
              <a:rPr lang="en-US" dirty="0" smtClean="0">
                <a:solidFill>
                  <a:schemeClr val="tx1"/>
                </a:solidFill>
              </a:rPr>
              <a:t>Plant Control </a:t>
            </a:r>
            <a:r>
              <a:rPr lang="en-US" dirty="0" smtClean="0">
                <a:solidFill>
                  <a:schemeClr val="tx1"/>
                </a:solidFill>
              </a:rPr>
              <a:t>Strategies and Techniques</a:t>
            </a:r>
            <a:endParaRPr lang="en-US" dirty="0">
              <a:solidFill>
                <a:schemeClr val="tx1"/>
              </a:solidFill>
            </a:endParaRPr>
          </a:p>
        </p:txBody>
      </p:sp>
      <p:sp>
        <p:nvSpPr>
          <p:cNvPr id="7" name="Subtitle 6"/>
          <p:cNvSpPr>
            <a:spLocks noGrp="1"/>
          </p:cNvSpPr>
          <p:nvPr>
            <p:ph type="subTitle" idx="1"/>
          </p:nvPr>
        </p:nvSpPr>
        <p:spPr>
          <a:xfrm>
            <a:off x="1594192" y="2905696"/>
            <a:ext cx="5955616" cy="2169606"/>
          </a:xfrm>
        </p:spPr>
        <p:txBody>
          <a:bodyPr>
            <a:normAutofit/>
          </a:bodyPr>
          <a:lstStyle/>
          <a:p>
            <a:pPr algn="ctr"/>
            <a:r>
              <a:rPr lang="en-US" dirty="0" smtClean="0"/>
              <a:t>Presented by the River to River Cooperative Weed Management Area</a:t>
            </a:r>
          </a:p>
          <a:p>
            <a:pPr algn="ctr"/>
            <a:r>
              <a:rPr lang="en-US" dirty="0" smtClean="0"/>
              <a:t>and</a:t>
            </a:r>
            <a:endParaRPr lang="en-US" dirty="0" smtClean="0"/>
          </a:p>
          <a:p>
            <a:pPr algn="ctr"/>
            <a:r>
              <a:rPr lang="en-US" dirty="0" smtClean="0"/>
              <a:t>Supported </a:t>
            </a:r>
            <a:r>
              <a:rPr lang="en-US" dirty="0"/>
              <a:t>by </a:t>
            </a:r>
            <a:r>
              <a:rPr lang="en-US" dirty="0" smtClean="0"/>
              <a:t>the Illinois Forestry Development Council and the </a:t>
            </a:r>
            <a:r>
              <a:rPr lang="en-US" dirty="0"/>
              <a:t>Illinois Department of Natural Resources’ </a:t>
            </a:r>
            <a:r>
              <a:rPr lang="en-US" dirty="0" smtClean="0"/>
              <a:t>Wildlife </a:t>
            </a:r>
            <a:r>
              <a:rPr lang="en-US" dirty="0"/>
              <a:t>Preservation </a:t>
            </a:r>
            <a:r>
              <a:rPr lang="en-US" dirty="0" smtClean="0"/>
              <a:t>Fund</a:t>
            </a:r>
            <a:endParaRPr lang="en-US" dirty="0"/>
          </a:p>
        </p:txBody>
      </p:sp>
      <p:sp>
        <p:nvSpPr>
          <p:cNvPr id="5" name="Slide Number Placeholder 4"/>
          <p:cNvSpPr>
            <a:spLocks noGrp="1"/>
          </p:cNvSpPr>
          <p:nvPr>
            <p:ph type="sldNum" sz="quarter" idx="12"/>
          </p:nvPr>
        </p:nvSpPr>
        <p:spPr/>
        <p:txBody>
          <a:bodyPr/>
          <a:lstStyle/>
          <a:p>
            <a:fld id="{7FAF7B57-8F1C-446D-B099-7178048339B0}" type="slidenum">
              <a:rPr lang="en-US" smtClean="0">
                <a:solidFill>
                  <a:srgbClr val="99987F">
                    <a:shade val="75000"/>
                  </a:srgbClr>
                </a:solidFill>
              </a:rPr>
              <a:pPr/>
              <a:t>1</a:t>
            </a:fld>
            <a:endParaRPr lang="en-US">
              <a:solidFill>
                <a:srgbClr val="99987F">
                  <a:shade val="75000"/>
                </a:srgbClr>
              </a:solidFill>
            </a:endParaRPr>
          </a:p>
        </p:txBody>
      </p:sp>
      <p:sp>
        <p:nvSpPr>
          <p:cNvPr id="6" name="Subtitle 8"/>
          <p:cNvSpPr txBox="1">
            <a:spLocks/>
          </p:cNvSpPr>
          <p:nvPr/>
        </p:nvSpPr>
        <p:spPr>
          <a:xfrm>
            <a:off x="1924050" y="2647705"/>
            <a:ext cx="5295900" cy="630220"/>
          </a:xfrm>
          <a:prstGeom prst="rect">
            <a:avLst/>
          </a:prstGeom>
        </p:spPr>
        <p:txBody>
          <a:bodyPr vert="horz" rtlCol="0">
            <a:normAutofit/>
          </a:bodyPr>
          <a:lstStyle>
            <a:lvl1pPr marL="0" indent="0" algn="ctr" rtl="0" eaLnBrk="1" latinLnBrk="0" hangingPunct="1">
              <a:spcBef>
                <a:spcPct val="20000"/>
              </a:spcBef>
              <a:buClr>
                <a:schemeClr val="accent1"/>
              </a:buClr>
              <a:buSzPct val="85000"/>
              <a:buFont typeface="Wingdings 2"/>
              <a:buNone/>
              <a:defRPr kumimoji="0" sz="1600" b="1" kern="1200" cap="all" spc="250" baseline="0">
                <a:solidFill>
                  <a:schemeClr val="tx2"/>
                </a:solidFill>
                <a:latin typeface="+mn-lt"/>
                <a:ea typeface="+mn-ea"/>
                <a:cs typeface="+mn-cs"/>
              </a:defRPr>
            </a:lvl1pPr>
            <a:lvl2pPr marL="457200" indent="0" algn="ctr" rtl="0" eaLnBrk="1" latinLnBrk="0" hangingPunct="1">
              <a:spcBef>
                <a:spcPct val="20000"/>
              </a:spcBef>
              <a:buClr>
                <a:schemeClr val="accent2"/>
              </a:buClr>
              <a:buSzPct val="70000"/>
              <a:buFont typeface="Wingdings"/>
              <a:buNone/>
              <a:defRPr kumimoji="0" sz="2200" kern="1200">
                <a:solidFill>
                  <a:schemeClr val="tx2"/>
                </a:solidFill>
                <a:latin typeface="+mn-lt"/>
                <a:ea typeface="+mn-ea"/>
                <a:cs typeface="+mn-cs"/>
              </a:defRPr>
            </a:lvl2pPr>
            <a:lvl3pPr marL="914400" indent="0" algn="ctr" rtl="0" eaLnBrk="1" latinLnBrk="0" hangingPunct="1">
              <a:spcBef>
                <a:spcPct val="20000"/>
              </a:spcBef>
              <a:buClr>
                <a:schemeClr val="accent3"/>
              </a:buClr>
              <a:buSzPct val="75000"/>
              <a:buFont typeface="Wingdings 2"/>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70000"/>
              <a:buFont typeface="Wingdings"/>
              <a:buNone/>
              <a:defRPr kumimoji="0" sz="2000" kern="1200">
                <a:solidFill>
                  <a:schemeClr val="tx2"/>
                </a:solidFill>
                <a:latin typeface="+mn-lt"/>
                <a:ea typeface="+mn-ea"/>
                <a:cs typeface="+mn-cs"/>
              </a:defRPr>
            </a:lvl4pPr>
            <a:lvl5pPr marL="1828800" indent="0" algn="ctr" rtl="0" eaLnBrk="1" latinLnBrk="0" hangingPunct="1">
              <a:spcBef>
                <a:spcPct val="20000"/>
              </a:spcBef>
              <a:buClr>
                <a:schemeClr val="accent5"/>
              </a:buClr>
              <a:buFontTx/>
              <a:buNone/>
              <a:defRPr kumimoji="0" sz="1800" kern="1200">
                <a:solidFill>
                  <a:schemeClr val="tx1"/>
                </a:solidFill>
                <a:latin typeface="+mn-lt"/>
                <a:ea typeface="+mn-ea"/>
                <a:cs typeface="+mn-cs"/>
              </a:defRPr>
            </a:lvl5pPr>
            <a:lvl6pPr marL="2286000" indent="0" algn="ctr" rtl="0" eaLnBrk="1" latinLnBrk="0" hangingPunct="1">
              <a:spcBef>
                <a:spcPct val="20000"/>
              </a:spcBef>
              <a:buClr>
                <a:schemeClr val="accent6"/>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1">
                  <a:shade val="75000"/>
                </a:schemeClr>
              </a:buClr>
              <a:buSzPct val="90000"/>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accent4">
                  <a:shade val="75000"/>
                </a:schemeClr>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accent2">
                  <a:shade val="75000"/>
                </a:schemeClr>
              </a:buClr>
              <a:buSzPct val="90000"/>
              <a:buNone/>
              <a:defRPr kumimoji="0" sz="1400" kern="1200" cap="all" baseline="0">
                <a:solidFill>
                  <a:schemeClr val="tx1"/>
                </a:solidFill>
                <a:latin typeface="+mn-lt"/>
                <a:ea typeface="+mn-ea"/>
                <a:cs typeface="+mn-cs"/>
              </a:defRPr>
            </a:lvl9pPr>
          </a:lstStyle>
          <a:p>
            <a:pPr>
              <a:buClr>
                <a:srgbClr val="759AA5"/>
              </a:buClr>
              <a:defRPr/>
            </a:pPr>
            <a:r>
              <a:rPr lang="en-US" sz="1200" dirty="0" smtClean="0">
                <a:solidFill>
                  <a:srgbClr val="1D3641"/>
                </a:solidFill>
              </a:rPr>
              <a:t>spring 2017</a:t>
            </a:r>
            <a:endParaRPr lang="en-US" sz="1200" dirty="0">
              <a:solidFill>
                <a:srgbClr val="1D3641"/>
              </a:solidFil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40111" y="5273803"/>
            <a:ext cx="1960576" cy="1169879"/>
          </a:xfrm>
          <a:prstGeom prst="rect">
            <a:avLst/>
          </a:prstGeom>
        </p:spPr>
      </p:pic>
      <p:sp>
        <p:nvSpPr>
          <p:cNvPr id="8" name="Subtitle 6"/>
          <p:cNvSpPr txBox="1">
            <a:spLocks/>
          </p:cNvSpPr>
          <p:nvPr/>
        </p:nvSpPr>
        <p:spPr>
          <a:xfrm>
            <a:off x="1371600" y="4876800"/>
            <a:ext cx="6400800" cy="876300"/>
          </a:xfrm>
          <a:prstGeom prst="rect">
            <a:avLst/>
          </a:prstGeom>
        </p:spPr>
        <p:txBody>
          <a:bodyPr vert="horz">
            <a:normAutofit/>
          </a:bodyPr>
          <a:lstStyle>
            <a:lvl1pPr marL="0" indent="0" algn="ctr" rtl="0" eaLnBrk="1" latinLnBrk="0" hangingPunct="1">
              <a:spcBef>
                <a:spcPct val="20000"/>
              </a:spcBef>
              <a:buClr>
                <a:schemeClr val="accent1"/>
              </a:buClr>
              <a:buSzPct val="85000"/>
              <a:buFont typeface="Wingdings 2"/>
              <a:buNone/>
              <a:defRPr kumimoji="0" sz="1600" b="1" kern="1200" cap="all" spc="250" baseline="0">
                <a:solidFill>
                  <a:schemeClr val="tx2"/>
                </a:solidFill>
                <a:latin typeface="+mn-lt"/>
                <a:ea typeface="+mn-ea"/>
                <a:cs typeface="+mn-cs"/>
              </a:defRPr>
            </a:lvl1pPr>
            <a:lvl2pPr marL="457200" indent="0" algn="ctr" rtl="0" eaLnBrk="1" latinLnBrk="0" hangingPunct="1">
              <a:spcBef>
                <a:spcPct val="20000"/>
              </a:spcBef>
              <a:buClr>
                <a:schemeClr val="accent2"/>
              </a:buClr>
              <a:buSzPct val="70000"/>
              <a:buFont typeface="Wingdings"/>
              <a:buNone/>
              <a:defRPr kumimoji="0" sz="2200" kern="1200">
                <a:solidFill>
                  <a:schemeClr val="tx2"/>
                </a:solidFill>
                <a:latin typeface="+mn-lt"/>
                <a:ea typeface="+mn-ea"/>
                <a:cs typeface="+mn-cs"/>
              </a:defRPr>
            </a:lvl2pPr>
            <a:lvl3pPr marL="914400" indent="0" algn="ctr" rtl="0" eaLnBrk="1" latinLnBrk="0" hangingPunct="1">
              <a:spcBef>
                <a:spcPct val="20000"/>
              </a:spcBef>
              <a:buClr>
                <a:schemeClr val="accent3"/>
              </a:buClr>
              <a:buSzPct val="75000"/>
              <a:buFont typeface="Wingdings 2"/>
              <a:buNone/>
              <a:defRPr kumimoji="0" sz="2000" kern="1200">
                <a:solidFill>
                  <a:schemeClr val="tx1"/>
                </a:solidFill>
                <a:latin typeface="+mn-lt"/>
                <a:ea typeface="+mn-ea"/>
                <a:cs typeface="+mn-cs"/>
              </a:defRPr>
            </a:lvl3pPr>
            <a:lvl4pPr marL="1371600" indent="0" algn="ctr" rtl="0" eaLnBrk="1" latinLnBrk="0" hangingPunct="1">
              <a:spcBef>
                <a:spcPct val="20000"/>
              </a:spcBef>
              <a:buClr>
                <a:schemeClr val="accent4"/>
              </a:buClr>
              <a:buSzPct val="70000"/>
              <a:buFont typeface="Wingdings"/>
              <a:buNone/>
              <a:defRPr kumimoji="0" sz="2000" kern="1200">
                <a:solidFill>
                  <a:schemeClr val="tx2"/>
                </a:solidFill>
                <a:latin typeface="+mn-lt"/>
                <a:ea typeface="+mn-ea"/>
                <a:cs typeface="+mn-cs"/>
              </a:defRPr>
            </a:lvl4pPr>
            <a:lvl5pPr marL="1828800" indent="0" algn="ctr" rtl="0" eaLnBrk="1" latinLnBrk="0" hangingPunct="1">
              <a:spcBef>
                <a:spcPct val="20000"/>
              </a:spcBef>
              <a:buClr>
                <a:schemeClr val="accent5"/>
              </a:buClr>
              <a:buFontTx/>
              <a:buNone/>
              <a:defRPr kumimoji="0" sz="1800" kern="1200">
                <a:solidFill>
                  <a:schemeClr val="tx1"/>
                </a:solidFill>
                <a:latin typeface="+mn-lt"/>
                <a:ea typeface="+mn-ea"/>
                <a:cs typeface="+mn-cs"/>
              </a:defRPr>
            </a:lvl5pPr>
            <a:lvl6pPr marL="2286000" indent="0" algn="ctr" rtl="0" eaLnBrk="1" latinLnBrk="0" hangingPunct="1">
              <a:spcBef>
                <a:spcPct val="20000"/>
              </a:spcBef>
              <a:buClr>
                <a:schemeClr val="accent6"/>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1">
                  <a:shade val="75000"/>
                </a:schemeClr>
              </a:buClr>
              <a:buSzPct val="90000"/>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accent4">
                  <a:shade val="75000"/>
                </a:schemeClr>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accent2">
                  <a:shade val="75000"/>
                </a:schemeClr>
              </a:buClr>
              <a:buSzPct val="90000"/>
              <a:buNone/>
              <a:defRPr kumimoji="0" sz="1400" kern="1200" cap="all" baseline="0">
                <a:solidFill>
                  <a:schemeClr val="tx1"/>
                </a:solidFill>
                <a:latin typeface="+mn-lt"/>
                <a:ea typeface="+mn-ea"/>
                <a:cs typeface="+mn-cs"/>
              </a:defRPr>
            </a:lvl9pPr>
          </a:lstStyle>
          <a:p>
            <a:pPr>
              <a:buClr>
                <a:srgbClr val="759AA5"/>
              </a:buClr>
            </a:pPr>
            <a:endParaRPr lang="en-US" dirty="0">
              <a:solidFill>
                <a:srgbClr val="1D3641"/>
              </a:solidFill>
            </a:endParaRPr>
          </a:p>
        </p:txBody>
      </p:sp>
      <p:pic>
        <p:nvPicPr>
          <p:cNvPr id="3" name="Picture 2"/>
          <p:cNvPicPr>
            <a:picLocks noChangeAspect="1"/>
          </p:cNvPicPr>
          <p:nvPr/>
        </p:nvPicPr>
        <p:blipFill>
          <a:blip r:embed="rId6"/>
          <a:stretch>
            <a:fillRect/>
          </a:stretch>
        </p:blipFill>
        <p:spPr>
          <a:xfrm>
            <a:off x="5669198" y="5063962"/>
            <a:ext cx="987537" cy="1589564"/>
          </a:xfrm>
          <a:prstGeom prst="rect">
            <a:avLst/>
          </a:prstGeom>
        </p:spPr>
      </p:pic>
      <p:pic>
        <p:nvPicPr>
          <p:cNvPr id="9" name="Picture 8"/>
          <p:cNvPicPr>
            <a:picLocks noChangeAspect="1"/>
          </p:cNvPicPr>
          <p:nvPr/>
        </p:nvPicPr>
        <p:blipFill>
          <a:blip r:embed="rId7"/>
          <a:stretch>
            <a:fillRect/>
          </a:stretch>
        </p:blipFill>
        <p:spPr>
          <a:xfrm>
            <a:off x="7698439" y="5160691"/>
            <a:ext cx="1115665" cy="1396105"/>
          </a:xfrm>
          <a:prstGeom prst="rect">
            <a:avLst/>
          </a:prstGeom>
        </p:spPr>
      </p:pic>
      <p:pic>
        <p:nvPicPr>
          <p:cNvPr id="10" name="Picture 9"/>
          <p:cNvPicPr>
            <a:picLocks noChangeAspect="1"/>
          </p:cNvPicPr>
          <p:nvPr/>
        </p:nvPicPr>
        <p:blipFill>
          <a:blip r:embed="rId8"/>
          <a:stretch>
            <a:fillRect/>
          </a:stretch>
        </p:blipFill>
        <p:spPr>
          <a:xfrm>
            <a:off x="212912" y="4852673"/>
            <a:ext cx="1158688" cy="1800853"/>
          </a:xfrm>
          <a:prstGeom prst="rect">
            <a:avLst/>
          </a:prstGeom>
        </p:spPr>
      </p:pic>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548281658"/>
      </p:ext>
    </p:extLst>
  </p:cSld>
  <p:clrMapOvr>
    <a:masterClrMapping/>
  </p:clrMapOvr>
  <mc:AlternateContent xmlns:mc="http://schemas.openxmlformats.org/markup-compatibility/2006" xmlns:p14="http://schemas.microsoft.com/office/powerpoint/2010/main">
    <mc:Choice Requires="p14">
      <p:transition spd="slow" p14:dur="2000" advTm="32838"/>
    </mc:Choice>
    <mc:Fallback xmlns="">
      <p:transition spd="slow" advTm="328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Cultural:  Survey and Planning</a:t>
            </a:r>
            <a:endParaRPr lang="en-US" dirty="0"/>
          </a:p>
        </p:txBody>
      </p:sp>
      <p:sp>
        <p:nvSpPr>
          <p:cNvPr id="4" name="Content Placeholder 3"/>
          <p:cNvSpPr>
            <a:spLocks noGrp="1"/>
          </p:cNvSpPr>
          <p:nvPr>
            <p:ph idx="1"/>
          </p:nvPr>
        </p:nvSpPr>
        <p:spPr>
          <a:xfrm>
            <a:off x="4592397" y="1704443"/>
            <a:ext cx="4182325" cy="4971143"/>
          </a:xfrm>
        </p:spPr>
        <p:txBody>
          <a:bodyPr>
            <a:noAutofit/>
          </a:bodyPr>
          <a:lstStyle/>
          <a:p>
            <a:r>
              <a:rPr lang="en-US" dirty="0" smtClean="0"/>
              <a:t>What is the condition of the land?</a:t>
            </a:r>
          </a:p>
          <a:p>
            <a:r>
              <a:rPr lang="en-US" dirty="0" smtClean="0"/>
              <a:t>What is the background/history?</a:t>
            </a:r>
          </a:p>
          <a:p>
            <a:r>
              <a:rPr lang="en-US" dirty="0" smtClean="0"/>
              <a:t>Where are the invasive species?</a:t>
            </a:r>
          </a:p>
          <a:p>
            <a:r>
              <a:rPr lang="en-US" dirty="0" smtClean="0"/>
              <a:t>What are the pathways/sources?</a:t>
            </a:r>
          </a:p>
          <a:p>
            <a:r>
              <a:rPr lang="en-US" dirty="0" smtClean="0"/>
              <a:t>Where are the most intact natural communities? </a:t>
            </a:r>
          </a:p>
          <a:p>
            <a:r>
              <a:rPr lang="en-US" dirty="0" smtClean="0"/>
              <a:t>What/where are the greatest threats to the ecology of the area?</a:t>
            </a:r>
          </a:p>
          <a:p>
            <a:r>
              <a:rPr lang="en-US" dirty="0" smtClean="0"/>
              <a:t>What are realistic goals for the area, and what are the best methods for accomplishing those goals?</a:t>
            </a:r>
            <a:endParaRPr lang="en-US" dirty="0"/>
          </a:p>
        </p:txBody>
      </p:sp>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10</a:t>
            </a:fld>
            <a:endParaRPr lang="en-US" dirty="0">
              <a:solidFill>
                <a:schemeClr val="bg1">
                  <a:lumMod val="50000"/>
                </a:schemeClr>
              </a:solidFill>
            </a:endParaRPr>
          </a:p>
        </p:txBody>
      </p:sp>
      <p:grpSp>
        <p:nvGrpSpPr>
          <p:cNvPr id="8" name="Group 7"/>
          <p:cNvGrpSpPr/>
          <p:nvPr/>
        </p:nvGrpSpPr>
        <p:grpSpPr>
          <a:xfrm>
            <a:off x="511229" y="1916718"/>
            <a:ext cx="3427726" cy="4695092"/>
            <a:chOff x="4993059" y="1467697"/>
            <a:chExt cx="3737785" cy="5203025"/>
          </a:xfrm>
        </p:grpSpPr>
        <p:pic>
          <p:nvPicPr>
            <p:cNvPr id="5" name="Picture 4"/>
            <p:cNvPicPr>
              <a:picLocks noChangeAspect="1"/>
            </p:cNvPicPr>
            <p:nvPr/>
          </p:nvPicPr>
          <p:blipFill>
            <a:blip r:embed="rId5"/>
            <a:stretch>
              <a:fillRect/>
            </a:stretch>
          </p:blipFill>
          <p:spPr>
            <a:xfrm>
              <a:off x="4993059" y="1467697"/>
              <a:ext cx="3737785" cy="4799656"/>
            </a:xfrm>
            <a:prstGeom prst="rect">
              <a:avLst/>
            </a:prstGeom>
          </p:spPr>
        </p:pic>
        <p:sp>
          <p:nvSpPr>
            <p:cNvPr id="6" name="TextBox 5"/>
            <p:cNvSpPr txBox="1"/>
            <p:nvPr/>
          </p:nvSpPr>
          <p:spPr>
            <a:xfrm>
              <a:off x="5579002" y="6332168"/>
              <a:ext cx="2383326" cy="338554"/>
            </a:xfrm>
            <a:prstGeom prst="rect">
              <a:avLst/>
            </a:prstGeom>
            <a:noFill/>
          </p:spPr>
          <p:txBody>
            <a:bodyPr wrap="square" rtlCol="0">
              <a:spAutoFit/>
            </a:bodyPr>
            <a:lstStyle/>
            <a:p>
              <a:r>
                <a:rPr lang="en-US" sz="800" dirty="0">
                  <a:solidFill>
                    <a:schemeClr val="bg1"/>
                  </a:solidFill>
                </a:rPr>
                <a:t>http://bugwoodcloud.org/mura/rtrcwma/assets/File/ISSTFinal_Annual_Report_2011.pdf</a:t>
              </a:r>
            </a:p>
          </p:txBody>
        </p:sp>
      </p:gr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390921270"/>
      </p:ext>
    </p:extLst>
  </p:cSld>
  <p:clrMapOvr>
    <a:masterClrMapping/>
  </p:clrMapOvr>
  <mc:AlternateContent xmlns:mc="http://schemas.openxmlformats.org/markup-compatibility/2006" xmlns:p14="http://schemas.microsoft.com/office/powerpoint/2010/main">
    <mc:Choice Requires="p14">
      <p:transition spd="slow" p14:dur="2000" advTm="35612"/>
    </mc:Choice>
    <mc:Fallback xmlns="">
      <p:transition spd="slow" advTm="356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Cultural:  Survey </a:t>
            </a:r>
            <a:r>
              <a:rPr lang="en-US" dirty="0"/>
              <a:t>and </a:t>
            </a:r>
            <a:r>
              <a:rPr lang="en-US" dirty="0" smtClean="0"/>
              <a:t>Planning Continued</a:t>
            </a:r>
            <a:endParaRPr lang="en-US" dirty="0"/>
          </a:p>
        </p:txBody>
      </p:sp>
      <p:sp>
        <p:nvSpPr>
          <p:cNvPr id="4" name="Content Placeholder 3"/>
          <p:cNvSpPr>
            <a:spLocks noGrp="1"/>
          </p:cNvSpPr>
          <p:nvPr>
            <p:ph idx="1"/>
          </p:nvPr>
        </p:nvSpPr>
        <p:spPr>
          <a:xfrm>
            <a:off x="4547616" y="2071299"/>
            <a:ext cx="3986784" cy="3429000"/>
          </a:xfrm>
        </p:spPr>
        <p:txBody>
          <a:bodyPr>
            <a:normAutofit/>
          </a:bodyPr>
          <a:lstStyle/>
          <a:p>
            <a:r>
              <a:rPr lang="en-US" dirty="0" smtClean="0"/>
              <a:t>Resurvey and observe the results</a:t>
            </a:r>
          </a:p>
          <a:p>
            <a:r>
              <a:rPr lang="en-US" dirty="0" smtClean="0"/>
              <a:t>Which results were satisfactory and which were not, and why?</a:t>
            </a:r>
          </a:p>
          <a:p>
            <a:r>
              <a:rPr lang="en-US" dirty="0" smtClean="0"/>
              <a:t>Consider adjusting your plan: Adaptive management approach</a:t>
            </a:r>
            <a:endParaRPr lang="en-US" dirty="0"/>
          </a:p>
        </p:txBody>
      </p:sp>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11</a:t>
            </a:fld>
            <a:endParaRPr lang="en-US" dirty="0">
              <a:solidFill>
                <a:schemeClr val="bg1">
                  <a:lumMod val="50000"/>
                </a:schemeClr>
              </a:solidFill>
            </a:endParaRPr>
          </a:p>
        </p:txBody>
      </p:sp>
      <p:grpSp>
        <p:nvGrpSpPr>
          <p:cNvPr id="8" name="Group 7"/>
          <p:cNvGrpSpPr/>
          <p:nvPr/>
        </p:nvGrpSpPr>
        <p:grpSpPr>
          <a:xfrm>
            <a:off x="741368" y="2018545"/>
            <a:ext cx="3320679" cy="4687055"/>
            <a:chOff x="301752" y="1467697"/>
            <a:chExt cx="3807594" cy="5221894"/>
          </a:xfrm>
        </p:grpSpPr>
        <p:pic>
          <p:nvPicPr>
            <p:cNvPr id="5" name="Picture 4"/>
            <p:cNvPicPr>
              <a:picLocks noChangeAspect="1"/>
            </p:cNvPicPr>
            <p:nvPr/>
          </p:nvPicPr>
          <p:blipFill>
            <a:blip r:embed="rId5"/>
            <a:stretch>
              <a:fillRect/>
            </a:stretch>
          </p:blipFill>
          <p:spPr>
            <a:xfrm>
              <a:off x="301752" y="1467697"/>
              <a:ext cx="3807594" cy="4860532"/>
            </a:xfrm>
            <a:prstGeom prst="rect">
              <a:avLst/>
            </a:prstGeom>
          </p:spPr>
        </p:pic>
        <p:sp>
          <p:nvSpPr>
            <p:cNvPr id="6" name="TextBox 5"/>
            <p:cNvSpPr txBox="1"/>
            <p:nvPr/>
          </p:nvSpPr>
          <p:spPr>
            <a:xfrm>
              <a:off x="1013886" y="6351037"/>
              <a:ext cx="2383326" cy="338554"/>
            </a:xfrm>
            <a:prstGeom prst="rect">
              <a:avLst/>
            </a:prstGeom>
            <a:noFill/>
          </p:spPr>
          <p:txBody>
            <a:bodyPr wrap="square" rtlCol="0">
              <a:spAutoFit/>
            </a:bodyPr>
            <a:lstStyle/>
            <a:p>
              <a:r>
                <a:rPr lang="en-US" sz="800" dirty="0">
                  <a:solidFill>
                    <a:schemeClr val="bg1"/>
                  </a:solidFill>
                </a:rPr>
                <a:t>http://bugwoodcloud.org/mura/rtrcwma/assets/File/ISSTFinal_Annual_Report_2011.pdf</a:t>
              </a:r>
            </a:p>
          </p:txBody>
        </p:sp>
      </p:gr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976045973"/>
      </p:ext>
    </p:extLst>
  </p:cSld>
  <p:clrMapOvr>
    <a:masterClrMapping/>
  </p:clrMapOvr>
  <mc:AlternateContent xmlns:mc="http://schemas.openxmlformats.org/markup-compatibility/2006" xmlns:p14="http://schemas.microsoft.com/office/powerpoint/2010/main">
    <mc:Choice Requires="p14">
      <p:transition spd="slow" p14:dur="2000" advTm="33692"/>
    </mc:Choice>
    <mc:Fallback xmlns="">
      <p:transition spd="slow" advTm="336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Mechanical / Physical Controls</a:t>
            </a:r>
            <a:endParaRPr lang="en-US" dirty="0"/>
          </a:p>
        </p:txBody>
      </p:sp>
      <p:sp>
        <p:nvSpPr>
          <p:cNvPr id="4" name="Content Placeholder 3"/>
          <p:cNvSpPr>
            <a:spLocks noGrp="1"/>
          </p:cNvSpPr>
          <p:nvPr>
            <p:ph sz="half" idx="1"/>
          </p:nvPr>
        </p:nvSpPr>
        <p:spPr>
          <a:xfrm>
            <a:off x="1785771" y="2442503"/>
            <a:ext cx="4038600" cy="3729697"/>
          </a:xfrm>
        </p:spPr>
        <p:txBody>
          <a:bodyPr>
            <a:normAutofit/>
          </a:bodyPr>
          <a:lstStyle/>
          <a:p>
            <a:r>
              <a:rPr lang="en-US" dirty="0" smtClean="0"/>
              <a:t>Mowing</a:t>
            </a:r>
          </a:p>
          <a:p>
            <a:r>
              <a:rPr lang="en-US" dirty="0" smtClean="0"/>
              <a:t>Hand-pulling</a:t>
            </a:r>
          </a:p>
          <a:p>
            <a:r>
              <a:rPr lang="en-US" dirty="0" smtClean="0"/>
              <a:t>Weed wrench</a:t>
            </a:r>
          </a:p>
          <a:p>
            <a:r>
              <a:rPr lang="en-US" dirty="0" smtClean="0"/>
              <a:t>Digging</a:t>
            </a:r>
          </a:p>
          <a:p>
            <a:r>
              <a:rPr lang="en-US" dirty="0" smtClean="0"/>
              <a:t>String-trimmer</a:t>
            </a:r>
          </a:p>
          <a:p>
            <a:r>
              <a:rPr lang="en-US" dirty="0" smtClean="0"/>
              <a:t>Forestry mowing</a:t>
            </a:r>
          </a:p>
          <a:p>
            <a:pPr marL="0" indent="0">
              <a:buNone/>
            </a:pPr>
            <a:endParaRPr lang="en-US" dirty="0" smtClean="0"/>
          </a:p>
          <a:p>
            <a:endParaRPr lang="en-US" dirty="0"/>
          </a:p>
        </p:txBody>
      </p:sp>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12</a:t>
            </a:fld>
            <a:endParaRPr lang="en-US" dirty="0">
              <a:solidFill>
                <a:schemeClr val="bg1">
                  <a:lumMod val="50000"/>
                </a:schemeClr>
              </a:solidFill>
            </a:endParaRPr>
          </a:p>
        </p:txBody>
      </p:sp>
      <p:pic>
        <p:nvPicPr>
          <p:cNvPr id="10" name="Picture 9"/>
          <p:cNvPicPr>
            <a:picLocks noChangeAspect="1"/>
          </p:cNvPicPr>
          <p:nvPr/>
        </p:nvPicPr>
        <p:blipFill>
          <a:blip r:embed="rId5"/>
          <a:stretch>
            <a:fillRect/>
          </a:stretch>
        </p:blipFill>
        <p:spPr>
          <a:xfrm>
            <a:off x="4374942" y="1926838"/>
            <a:ext cx="1293019" cy="1993106"/>
          </a:xfrm>
          <a:prstGeom prst="rect">
            <a:avLst/>
          </a:prstGeom>
        </p:spPr>
      </p:pic>
      <p:pic>
        <p:nvPicPr>
          <p:cNvPr id="5" name="Picture 4"/>
          <p:cNvPicPr>
            <a:picLocks noChangeAspect="1"/>
          </p:cNvPicPr>
          <p:nvPr/>
        </p:nvPicPr>
        <p:blipFill>
          <a:blip r:embed="rId6"/>
          <a:stretch>
            <a:fillRect/>
          </a:stretch>
        </p:blipFill>
        <p:spPr>
          <a:xfrm>
            <a:off x="6586650" y="3641598"/>
            <a:ext cx="2333625" cy="2590800"/>
          </a:xfrm>
          <a:prstGeom prst="rect">
            <a:avLst/>
          </a:prstGeom>
        </p:spPr>
      </p:pic>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41505" y="4112677"/>
            <a:ext cx="2210398" cy="2210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rot="10800000" flipV="1">
            <a:off x="4206301" y="5931429"/>
            <a:ext cx="2440041" cy="430887"/>
          </a:xfrm>
          <a:prstGeom prst="rect">
            <a:avLst/>
          </a:prstGeom>
          <a:noFill/>
        </p:spPr>
        <p:txBody>
          <a:bodyPr wrap="square">
            <a:spAutoFit/>
          </a:bodyPr>
          <a:lstStyle/>
          <a:p>
            <a:r>
              <a:rPr lang="en-US" sz="1100" dirty="0">
                <a:solidFill>
                  <a:schemeClr val="bg1"/>
                </a:solidFill>
              </a:rPr>
              <a:t>http://blog.drpower.com/freeing-stuck-dr-brush-mower/</a:t>
            </a:r>
          </a:p>
        </p:txBody>
      </p:sp>
      <p:sp>
        <p:nvSpPr>
          <p:cNvPr id="7" name="Rectangle 6"/>
          <p:cNvSpPr/>
          <p:nvPr/>
        </p:nvSpPr>
        <p:spPr>
          <a:xfrm>
            <a:off x="6586650" y="5651193"/>
            <a:ext cx="2160443" cy="307777"/>
          </a:xfrm>
          <a:prstGeom prst="rect">
            <a:avLst/>
          </a:prstGeom>
        </p:spPr>
        <p:txBody>
          <a:bodyPr wrap="square">
            <a:spAutoFit/>
          </a:bodyPr>
          <a:lstStyle/>
          <a:p>
            <a:r>
              <a:rPr lang="en-US" sz="700" dirty="0">
                <a:solidFill>
                  <a:schemeClr val="bg1"/>
                </a:solidFill>
              </a:rPr>
              <a:t>http://bugwoodcloud.org/mura/rtrcwma/assets/File/Management_SILinvasiveplants.pdf</a:t>
            </a:r>
          </a:p>
        </p:txBody>
      </p:sp>
      <p:sp>
        <p:nvSpPr>
          <p:cNvPr id="11" name="Rectangle 10"/>
          <p:cNvSpPr/>
          <p:nvPr/>
        </p:nvSpPr>
        <p:spPr>
          <a:xfrm>
            <a:off x="4329119" y="3540946"/>
            <a:ext cx="1384663" cy="415498"/>
          </a:xfrm>
          <a:prstGeom prst="rect">
            <a:avLst/>
          </a:prstGeom>
        </p:spPr>
        <p:txBody>
          <a:bodyPr wrap="square">
            <a:spAutoFit/>
          </a:bodyPr>
          <a:lstStyle/>
          <a:p>
            <a:r>
              <a:rPr lang="en-US" sz="700" dirty="0">
                <a:solidFill>
                  <a:schemeClr val="bg1"/>
                </a:solidFill>
              </a:rPr>
              <a:t>https://www.nps.gov/cuva/learn/kidsyouth/exploring-park-ecosystems.htm</a:t>
            </a:r>
          </a:p>
        </p:txBody>
      </p:sp>
      <p:pic>
        <p:nvPicPr>
          <p:cNvPr id="2051"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55920" y="1363258"/>
            <a:ext cx="2591173" cy="2177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6155920" y="3244252"/>
            <a:ext cx="2465566" cy="369332"/>
          </a:xfrm>
          <a:prstGeom prst="rect">
            <a:avLst/>
          </a:prstGeom>
        </p:spPr>
        <p:txBody>
          <a:bodyPr wrap="square">
            <a:spAutoFit/>
          </a:bodyPr>
          <a:lstStyle/>
          <a:p>
            <a:r>
              <a:rPr lang="en-US" sz="900" dirty="0">
                <a:solidFill>
                  <a:schemeClr val="bg1"/>
                </a:solidFill>
              </a:rPr>
              <a:t>http://www.gabrushmowing.com/#!brushmowing/mainPage</a:t>
            </a: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277332296"/>
      </p:ext>
    </p:extLst>
  </p:cSld>
  <p:clrMapOvr>
    <a:masterClrMapping/>
  </p:clrMapOvr>
  <mc:AlternateContent xmlns:mc="http://schemas.openxmlformats.org/markup-compatibility/2006" xmlns:p14="http://schemas.microsoft.com/office/powerpoint/2010/main">
    <mc:Choice Requires="p14">
      <p:transition spd="slow" p14:dur="2000" advTm="31902"/>
    </mc:Choice>
    <mc:Fallback xmlns="">
      <p:transition spd="slow" advTm="319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Biological Controls</a:t>
            </a:r>
            <a:endParaRPr lang="en-US" dirty="0"/>
          </a:p>
        </p:txBody>
      </p:sp>
      <p:sp>
        <p:nvSpPr>
          <p:cNvPr id="4" name="Content Placeholder 3"/>
          <p:cNvSpPr>
            <a:spLocks noGrp="1"/>
          </p:cNvSpPr>
          <p:nvPr>
            <p:ph sz="half" idx="1"/>
          </p:nvPr>
        </p:nvSpPr>
        <p:spPr>
          <a:xfrm>
            <a:off x="2660808" y="1641471"/>
            <a:ext cx="3197531" cy="3767397"/>
          </a:xfrm>
        </p:spPr>
        <p:txBody>
          <a:bodyPr/>
          <a:lstStyle/>
          <a:p>
            <a:r>
              <a:rPr lang="en-US" dirty="0" smtClean="0"/>
              <a:t>Grazers</a:t>
            </a:r>
          </a:p>
          <a:p>
            <a:r>
              <a:rPr lang="en-US" dirty="0" smtClean="0"/>
              <a:t>Natural enemies</a:t>
            </a:r>
          </a:p>
          <a:p>
            <a:pPr lvl="1"/>
            <a:r>
              <a:rPr lang="en-US" dirty="0" smtClean="0"/>
              <a:t>Diseases</a:t>
            </a:r>
          </a:p>
          <a:p>
            <a:pPr lvl="1"/>
            <a:r>
              <a:rPr lang="en-US" dirty="0" smtClean="0"/>
              <a:t>Herbivores</a:t>
            </a:r>
          </a:p>
          <a:p>
            <a:endParaRPr lang="en-US" dirty="0"/>
          </a:p>
        </p:txBody>
      </p:sp>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13</a:t>
            </a:fld>
            <a:endParaRPr lang="en-US" dirty="0">
              <a:solidFill>
                <a:schemeClr val="bg1">
                  <a:lumMod val="50000"/>
                </a:schemeClr>
              </a:solidFill>
            </a:endParaRPr>
          </a:p>
        </p:txBody>
      </p:sp>
      <p:pic>
        <p:nvPicPr>
          <p:cNvPr id="7" name="Picture 6"/>
          <p:cNvPicPr>
            <a:picLocks noChangeAspect="1"/>
          </p:cNvPicPr>
          <p:nvPr/>
        </p:nvPicPr>
        <p:blipFill>
          <a:blip r:embed="rId5"/>
          <a:stretch>
            <a:fillRect/>
          </a:stretch>
        </p:blipFill>
        <p:spPr>
          <a:xfrm>
            <a:off x="3151580" y="4172373"/>
            <a:ext cx="3069265" cy="2200605"/>
          </a:xfrm>
          <a:prstGeom prst="rect">
            <a:avLst/>
          </a:prstGeom>
        </p:spPr>
      </p:pic>
      <p:pic>
        <p:nvPicPr>
          <p:cNvPr id="5" name="Picture 4"/>
          <p:cNvPicPr>
            <a:picLocks noChangeAspect="1"/>
          </p:cNvPicPr>
          <p:nvPr/>
        </p:nvPicPr>
        <p:blipFill>
          <a:blip r:embed="rId6"/>
          <a:stretch>
            <a:fillRect/>
          </a:stretch>
        </p:blipFill>
        <p:spPr>
          <a:xfrm>
            <a:off x="5349043" y="1607026"/>
            <a:ext cx="3010882" cy="2292034"/>
          </a:xfrm>
          <a:prstGeom prst="rect">
            <a:avLst/>
          </a:prstGeom>
        </p:spPr>
      </p:pic>
      <p:sp>
        <p:nvSpPr>
          <p:cNvPr id="10" name="TextBox 9"/>
          <p:cNvSpPr txBox="1"/>
          <p:nvPr/>
        </p:nvSpPr>
        <p:spPr>
          <a:xfrm>
            <a:off x="5366124" y="3525170"/>
            <a:ext cx="854721" cy="261610"/>
          </a:xfrm>
          <a:prstGeom prst="rect">
            <a:avLst/>
          </a:prstGeom>
          <a:noFill/>
        </p:spPr>
        <p:txBody>
          <a:bodyPr wrap="none" rtlCol="0">
            <a:spAutoFit/>
          </a:bodyPr>
          <a:lstStyle/>
          <a:p>
            <a:r>
              <a:rPr lang="en-US" sz="1100" dirty="0" smtClean="0">
                <a:solidFill>
                  <a:schemeClr val="bg1"/>
                </a:solidFill>
              </a:rPr>
              <a:t>Penn </a:t>
            </a:r>
            <a:r>
              <a:rPr lang="en-US" sz="1100" dirty="0">
                <a:solidFill>
                  <a:schemeClr val="bg1"/>
                </a:solidFill>
              </a:rPr>
              <a:t>State</a:t>
            </a:r>
          </a:p>
        </p:txBody>
      </p:sp>
      <p:pic>
        <p:nvPicPr>
          <p:cNvPr id="307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6869" y="3157961"/>
            <a:ext cx="2457450" cy="2028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576870" y="4708038"/>
            <a:ext cx="2457450" cy="430887"/>
          </a:xfrm>
          <a:prstGeom prst="rect">
            <a:avLst/>
          </a:prstGeom>
        </p:spPr>
        <p:txBody>
          <a:bodyPr wrap="square">
            <a:spAutoFit/>
          </a:bodyPr>
          <a:lstStyle/>
          <a:p>
            <a:r>
              <a:rPr lang="en-US" sz="1100" dirty="0">
                <a:solidFill>
                  <a:schemeClr val="bg1"/>
                </a:solidFill>
              </a:rPr>
              <a:t>http://invasives.wsu.edu/biological/cyphocleonusachates.htm</a:t>
            </a:r>
          </a:p>
        </p:txBody>
      </p:sp>
      <p:sp>
        <p:nvSpPr>
          <p:cNvPr id="12" name="Rectangle 11"/>
          <p:cNvSpPr/>
          <p:nvPr/>
        </p:nvSpPr>
        <p:spPr>
          <a:xfrm>
            <a:off x="3151580" y="6011441"/>
            <a:ext cx="2576286" cy="369332"/>
          </a:xfrm>
          <a:prstGeom prst="rect">
            <a:avLst/>
          </a:prstGeom>
        </p:spPr>
        <p:txBody>
          <a:bodyPr wrap="square">
            <a:spAutoFit/>
          </a:bodyPr>
          <a:lstStyle/>
          <a:p>
            <a:r>
              <a:rPr lang="en-US" sz="900" dirty="0">
                <a:solidFill>
                  <a:schemeClr val="bg1"/>
                </a:solidFill>
              </a:rPr>
              <a:t>http://www.bbc.com/news/magazine-30583512</a:t>
            </a:r>
          </a:p>
        </p:txBody>
      </p:sp>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82836" y="4432463"/>
            <a:ext cx="2651941" cy="1763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178583" y="5934497"/>
            <a:ext cx="2970685" cy="261610"/>
          </a:xfrm>
          <a:prstGeom prst="rect">
            <a:avLst/>
          </a:prstGeom>
          <a:noFill/>
        </p:spPr>
        <p:txBody>
          <a:bodyPr wrap="none" rtlCol="0">
            <a:spAutoFit/>
          </a:bodyPr>
          <a:lstStyle/>
          <a:p>
            <a:r>
              <a:rPr lang="en-US" sz="1100" dirty="0">
                <a:solidFill>
                  <a:schemeClr val="bg1"/>
                </a:solidFill>
              </a:rPr>
              <a:t>Flory Lab, http://www.florylab.com/photos/</a:t>
            </a: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633795948"/>
      </p:ext>
    </p:extLst>
  </p:cSld>
  <p:clrMapOvr>
    <a:masterClrMapping/>
  </p:clrMapOvr>
  <mc:AlternateContent xmlns:mc="http://schemas.openxmlformats.org/markup-compatibility/2006" xmlns:p14="http://schemas.microsoft.com/office/powerpoint/2010/main">
    <mc:Choice Requires="p14">
      <p:transition spd="slow" p14:dur="2000" advTm="79666"/>
    </mc:Choice>
    <mc:Fallback xmlns="">
      <p:transition spd="slow" advTm="796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Chemical Controls Wisely</a:t>
            </a:r>
            <a:endParaRPr lang="en-US" dirty="0"/>
          </a:p>
        </p:txBody>
      </p:sp>
      <p:sp>
        <p:nvSpPr>
          <p:cNvPr id="4" name="Content Placeholder 3"/>
          <p:cNvSpPr>
            <a:spLocks noGrp="1"/>
          </p:cNvSpPr>
          <p:nvPr>
            <p:ph sz="half" idx="1"/>
          </p:nvPr>
        </p:nvSpPr>
        <p:spPr>
          <a:xfrm>
            <a:off x="1924831" y="2136706"/>
            <a:ext cx="3702246" cy="3767397"/>
          </a:xfrm>
        </p:spPr>
        <p:txBody>
          <a:bodyPr>
            <a:normAutofit/>
          </a:bodyPr>
          <a:lstStyle/>
          <a:p>
            <a:r>
              <a:rPr lang="en-US" dirty="0" smtClean="0"/>
              <a:t>Use the least to effectively treat</a:t>
            </a:r>
          </a:p>
          <a:p>
            <a:r>
              <a:rPr lang="en-US" dirty="0" smtClean="0"/>
              <a:t>Minimize area, e.g. hand-pull outliers near desirable plants</a:t>
            </a:r>
          </a:p>
          <a:p>
            <a:r>
              <a:rPr lang="en-US" dirty="0" smtClean="0"/>
              <a:t>Minimize overspray</a:t>
            </a:r>
          </a:p>
          <a:p>
            <a:r>
              <a:rPr lang="en-US" dirty="0" smtClean="0"/>
              <a:t>Reduce drift/volatilization</a:t>
            </a:r>
          </a:p>
          <a:p>
            <a:r>
              <a:rPr lang="en-US" dirty="0" smtClean="0"/>
              <a:t>Specificity</a:t>
            </a:r>
          </a:p>
          <a:p>
            <a:r>
              <a:rPr lang="en-US" dirty="0" smtClean="0"/>
              <a:t>Timing</a:t>
            </a:r>
          </a:p>
          <a:p>
            <a:r>
              <a:rPr lang="en-US" dirty="0" smtClean="0"/>
              <a:t>Use the least toxic options</a:t>
            </a:r>
          </a:p>
          <a:p>
            <a:endParaRPr lang="en-US" dirty="0"/>
          </a:p>
        </p:txBody>
      </p:sp>
      <p:pic>
        <p:nvPicPr>
          <p:cNvPr id="2050" name="Picture 2"/>
          <p:cNvPicPr>
            <a:picLocks noGrp="1" noChangeAspect="1" noChangeArrowheads="1"/>
          </p:cNvPicPr>
          <p:nvPr>
            <p:ph sz="half" idx="2"/>
          </p:nvPr>
        </p:nvPicPr>
        <p:blipFill>
          <a:blip r:embed="rId6" cstate="print">
            <a:extLst>
              <a:ext uri="{28A0092B-C50C-407E-A947-70E740481C1C}">
                <a14:useLocalDpi xmlns:a14="http://schemas.microsoft.com/office/drawing/2010/main" val="0"/>
              </a:ext>
            </a:extLst>
          </a:blip>
          <a:stretch>
            <a:fillRect/>
          </a:stretch>
        </p:blipFill>
        <p:spPr bwMode="auto">
          <a:xfrm>
            <a:off x="5337175" y="2822209"/>
            <a:ext cx="3197225" cy="2396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lstStyle/>
          <a:p>
            <a:fld id="{7FAF7B57-8F1C-446D-B099-7178048339B0}" type="slidenum">
              <a:rPr lang="en-US" smtClean="0">
                <a:solidFill>
                  <a:srgbClr val="FF6700">
                    <a:shade val="75000"/>
                  </a:srgbClr>
                </a:solidFill>
              </a:rPr>
              <a:pPr/>
              <a:t>14</a:t>
            </a:fld>
            <a:endParaRPr lang="en-US">
              <a:solidFill>
                <a:srgbClr val="FF6700">
                  <a:shade val="75000"/>
                </a:srgbClr>
              </a:solidFill>
            </a:endParaRP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4000866297"/>
      </p:ext>
    </p:extLst>
  </p:cSld>
  <p:clrMapOvr>
    <a:masterClrMapping/>
  </p:clrMapOvr>
  <mc:AlternateContent xmlns:mc="http://schemas.openxmlformats.org/markup-compatibility/2006" xmlns:p14="http://schemas.microsoft.com/office/powerpoint/2010/main">
    <mc:Choice Requires="p14">
      <p:transition spd="slow" p14:dur="2000" advTm="56227"/>
    </mc:Choice>
    <mc:Fallback xmlns="">
      <p:transition spd="slow" advTm="562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 calcmode="lin" valueType="num">
                                      <p:cBhvr additive="base">
                                        <p:cTn id="17"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 calcmode="lin" valueType="num">
                                      <p:cBhvr additive="base">
                                        <p:cTn id="2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additive="base">
                                        <p:cTn id="2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additive="base">
                                        <p:cTn id="3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 calcmode="lin" valueType="num">
                                      <p:cBhvr additive="base">
                                        <p:cTn id="4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 calcmode="lin" valueType="num">
                                      <p:cBhvr additive="base">
                                        <p:cTn id="4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9"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Chemical: Wise Use</a:t>
            </a:r>
            <a:endParaRPr lang="en-US" dirty="0"/>
          </a:p>
        </p:txBody>
      </p:sp>
      <p:sp>
        <p:nvSpPr>
          <p:cNvPr id="4" name="Content Placeholder 3"/>
          <p:cNvSpPr>
            <a:spLocks noGrp="1"/>
          </p:cNvSpPr>
          <p:nvPr>
            <p:ph sz="half" idx="1"/>
          </p:nvPr>
        </p:nvSpPr>
        <p:spPr/>
        <p:txBody>
          <a:bodyPr>
            <a:normAutofit/>
          </a:bodyPr>
          <a:lstStyle/>
          <a:p>
            <a:pPr marL="205740" lvl="1" indent="0">
              <a:buClr>
                <a:srgbClr val="71685A"/>
              </a:buClr>
              <a:buNone/>
            </a:pPr>
            <a:endParaRPr lang="en-US" sz="1500" dirty="0">
              <a:solidFill>
                <a:srgbClr val="3E3D2D"/>
              </a:solidFill>
            </a:endParaRPr>
          </a:p>
          <a:p>
            <a:pPr lvl="1">
              <a:buClr>
                <a:srgbClr val="71685A"/>
              </a:buClr>
            </a:pPr>
            <a:endParaRPr lang="en-US" sz="1500" dirty="0">
              <a:solidFill>
                <a:srgbClr val="3E3D2D"/>
              </a:solidFill>
            </a:endParaRPr>
          </a:p>
          <a:p>
            <a:endParaRPr lang="en-US" dirty="0"/>
          </a:p>
        </p:txBody>
      </p:sp>
      <p:sp>
        <p:nvSpPr>
          <p:cNvPr id="7" name="Content Placeholder 6"/>
          <p:cNvSpPr>
            <a:spLocks noGrp="1"/>
          </p:cNvSpPr>
          <p:nvPr>
            <p:ph sz="half" idx="2"/>
          </p:nvPr>
        </p:nvSpPr>
        <p:spPr>
          <a:xfrm>
            <a:off x="4800600" y="1449977"/>
            <a:ext cx="4038600" cy="4986565"/>
          </a:xfrm>
        </p:spPr>
        <p:txBody>
          <a:bodyPr>
            <a:normAutofit/>
          </a:bodyPr>
          <a:lstStyle/>
          <a:p>
            <a:r>
              <a:rPr lang="en-US" dirty="0" smtClean="0"/>
              <a:t>What is the best method/technique for using the least amount of herbicide?</a:t>
            </a:r>
          </a:p>
          <a:p>
            <a:pPr lvl="1"/>
            <a:r>
              <a:rPr lang="en-US" dirty="0" smtClean="0"/>
              <a:t>Various techniques depending on target species and life stages</a:t>
            </a:r>
          </a:p>
          <a:p>
            <a:r>
              <a:rPr lang="en-US" dirty="0" smtClean="0"/>
              <a:t>What are some ways to minimize overspray/drift/non-target impacts?</a:t>
            </a:r>
          </a:p>
          <a:p>
            <a:pPr lvl="1"/>
            <a:r>
              <a:rPr lang="en-US" dirty="0" smtClean="0"/>
              <a:t>Reducing pressure/increasing droplet size</a:t>
            </a:r>
          </a:p>
          <a:p>
            <a:pPr lvl="1"/>
            <a:r>
              <a:rPr lang="en-US" dirty="0" smtClean="0"/>
              <a:t>Shields / protective barriers</a:t>
            </a:r>
          </a:p>
          <a:p>
            <a:pPr lvl="1"/>
            <a:r>
              <a:rPr lang="en-US" dirty="0" smtClean="0"/>
              <a:t>Spray on less windy days</a:t>
            </a:r>
          </a:p>
          <a:p>
            <a:pPr lvl="1"/>
            <a:r>
              <a:rPr lang="en-US" dirty="0" smtClean="0"/>
              <a:t>Timing</a:t>
            </a:r>
          </a:p>
          <a:p>
            <a:pPr lvl="1"/>
            <a:r>
              <a:rPr lang="en-US" dirty="0" smtClean="0"/>
              <a:t>Technique</a:t>
            </a:r>
          </a:p>
          <a:p>
            <a:pPr lvl="1"/>
            <a:endParaRPr lang="en-US" dirty="0"/>
          </a:p>
        </p:txBody>
      </p:sp>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15</a:t>
            </a:fld>
            <a:endParaRPr lang="en-US" dirty="0">
              <a:solidFill>
                <a:schemeClr val="bg1">
                  <a:lumMod val="50000"/>
                </a:schemeClr>
              </a:solidFill>
            </a:endParaRPr>
          </a:p>
        </p:txBody>
      </p:sp>
      <p:sp>
        <p:nvSpPr>
          <p:cNvPr id="6" name="Content Placeholder 3"/>
          <p:cNvSpPr txBox="1">
            <a:spLocks/>
          </p:cNvSpPr>
          <p:nvPr/>
        </p:nvSpPr>
        <p:spPr>
          <a:xfrm>
            <a:off x="4818889" y="1991985"/>
            <a:ext cx="4017263" cy="3429000"/>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endParaRPr lang="en-US" sz="2025" dirty="0"/>
          </a:p>
        </p:txBody>
      </p:sp>
      <p:grpSp>
        <p:nvGrpSpPr>
          <p:cNvPr id="12" name="Group 11"/>
          <p:cNvGrpSpPr/>
          <p:nvPr/>
        </p:nvGrpSpPr>
        <p:grpSpPr>
          <a:xfrm>
            <a:off x="424666" y="1520317"/>
            <a:ext cx="5141012" cy="5223352"/>
            <a:chOff x="213646" y="1449977"/>
            <a:chExt cx="5141012" cy="5223352"/>
          </a:xfrm>
        </p:grpSpPr>
        <p:pic>
          <p:nvPicPr>
            <p:cNvPr id="8" name="Picture 7"/>
            <p:cNvPicPr>
              <a:picLocks noChangeAspect="1"/>
            </p:cNvPicPr>
            <p:nvPr/>
          </p:nvPicPr>
          <p:blipFill>
            <a:blip r:embed="rId6"/>
            <a:stretch>
              <a:fillRect/>
            </a:stretch>
          </p:blipFill>
          <p:spPr>
            <a:xfrm>
              <a:off x="213646" y="1449977"/>
              <a:ext cx="1813608" cy="2600530"/>
            </a:xfrm>
            <a:prstGeom prst="rect">
              <a:avLst/>
            </a:prstGeom>
          </p:spPr>
        </p:pic>
        <p:pic>
          <p:nvPicPr>
            <p:cNvPr id="10" name="Picture 9"/>
            <p:cNvPicPr>
              <a:picLocks noChangeAspect="1"/>
            </p:cNvPicPr>
            <p:nvPr/>
          </p:nvPicPr>
          <p:blipFill>
            <a:blip r:embed="rId7"/>
            <a:stretch>
              <a:fillRect/>
            </a:stretch>
          </p:blipFill>
          <p:spPr>
            <a:xfrm>
              <a:off x="2184010" y="1652546"/>
              <a:ext cx="2287577" cy="2195391"/>
            </a:xfrm>
            <a:prstGeom prst="rect">
              <a:avLst/>
            </a:prstGeom>
          </p:spPr>
        </p:pic>
        <p:pic>
          <p:nvPicPr>
            <p:cNvPr id="11" name="Picture 10"/>
            <p:cNvPicPr>
              <a:picLocks noChangeAspect="1"/>
            </p:cNvPicPr>
            <p:nvPr/>
          </p:nvPicPr>
          <p:blipFill>
            <a:blip r:embed="rId8"/>
            <a:stretch>
              <a:fillRect/>
            </a:stretch>
          </p:blipFill>
          <p:spPr>
            <a:xfrm>
              <a:off x="1617357" y="4063468"/>
              <a:ext cx="1522608" cy="2373074"/>
            </a:xfrm>
            <a:prstGeom prst="rect">
              <a:avLst/>
            </a:prstGeom>
          </p:spPr>
        </p:pic>
        <p:sp>
          <p:nvSpPr>
            <p:cNvPr id="9" name="Rectangle 8"/>
            <p:cNvSpPr/>
            <p:nvPr/>
          </p:nvSpPr>
          <p:spPr>
            <a:xfrm>
              <a:off x="782658" y="6411719"/>
              <a:ext cx="4572000" cy="261610"/>
            </a:xfrm>
            <a:prstGeom prst="rect">
              <a:avLst/>
            </a:prstGeom>
          </p:spPr>
          <p:txBody>
            <a:bodyPr>
              <a:spAutoFit/>
            </a:bodyPr>
            <a:lstStyle/>
            <a:p>
              <a:r>
                <a:rPr lang="en-US" sz="1100" dirty="0">
                  <a:solidFill>
                    <a:schemeClr val="bg1"/>
                  </a:solidFill>
                </a:rPr>
                <a:t>http://www.srs.fs.fed.us/pubs/gtr/gtr_srs131.pdf</a:t>
              </a:r>
            </a:p>
          </p:txBody>
        </p:sp>
      </p:gr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345407531"/>
      </p:ext>
    </p:extLst>
  </p:cSld>
  <p:clrMapOvr>
    <a:masterClrMapping/>
  </p:clrMapOvr>
  <mc:AlternateContent xmlns:mc="http://schemas.openxmlformats.org/markup-compatibility/2006" xmlns:p14="http://schemas.microsoft.com/office/powerpoint/2010/main">
    <mc:Choice Requires="p14">
      <p:transition spd="slow" p14:dur="2000" advTm="193601"/>
    </mc:Choice>
    <mc:Fallback xmlns="">
      <p:transition spd="slow" advTm="1936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 calcmode="lin" valueType="num">
                                      <p:cBhvr additive="base">
                                        <p:cTn id="17"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 calcmode="lin" valueType="num">
                                      <p:cBhvr additive="base">
                                        <p:cTn id="2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anim calcmode="lin" valueType="num">
                                      <p:cBhvr additive="base">
                                        <p:cTn id="29"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7">
                                            <p:txEl>
                                              <p:pRg st="6" end="6"/>
                                            </p:txEl>
                                          </p:spTgt>
                                        </p:tgtEl>
                                        <p:attrNameLst>
                                          <p:attrName>style.visibility</p:attrName>
                                        </p:attrNameLst>
                                      </p:cBhvr>
                                      <p:to>
                                        <p:strVal val="visible"/>
                                      </p:to>
                                    </p:set>
                                    <p:anim calcmode="lin" valueType="num">
                                      <p:cBhvr additive="base">
                                        <p:cTn id="35"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7">
                                            <p:txEl>
                                              <p:pRg st="7" end="7"/>
                                            </p:txEl>
                                          </p:spTgt>
                                        </p:tgtEl>
                                        <p:attrNameLst>
                                          <p:attrName>style.visibility</p:attrName>
                                        </p:attrNameLst>
                                      </p:cBhvr>
                                      <p:to>
                                        <p:strVal val="visible"/>
                                      </p:to>
                                    </p:set>
                                    <p:anim calcmode="lin" valueType="num">
                                      <p:cBhvr additive="base">
                                        <p:cTn id="41"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3"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Herbicide Selectivity</a:t>
            </a:r>
            <a:endParaRPr lang="en-US" dirty="0"/>
          </a:p>
        </p:txBody>
      </p:sp>
      <p:sp>
        <p:nvSpPr>
          <p:cNvPr id="4" name="Content Placeholder 3"/>
          <p:cNvSpPr>
            <a:spLocks noGrp="1"/>
          </p:cNvSpPr>
          <p:nvPr>
            <p:ph sz="half" idx="1"/>
          </p:nvPr>
        </p:nvSpPr>
        <p:spPr>
          <a:xfrm>
            <a:off x="1760393" y="1987043"/>
            <a:ext cx="3197531" cy="3767397"/>
          </a:xfrm>
        </p:spPr>
        <p:txBody>
          <a:bodyPr>
            <a:normAutofit fontScale="92500" lnSpcReduction="20000"/>
          </a:bodyPr>
          <a:lstStyle/>
          <a:p>
            <a:r>
              <a:rPr lang="en-US" sz="1900" dirty="0" smtClean="0"/>
              <a:t>Grass-specific</a:t>
            </a:r>
          </a:p>
          <a:p>
            <a:r>
              <a:rPr lang="en-US" sz="1900" dirty="0" smtClean="0"/>
              <a:t>Broadleaf specific</a:t>
            </a:r>
          </a:p>
          <a:p>
            <a:r>
              <a:rPr lang="en-US" sz="1900" dirty="0" smtClean="0"/>
              <a:t>More specific</a:t>
            </a:r>
          </a:p>
          <a:p>
            <a:pPr lvl="1"/>
            <a:r>
              <a:rPr lang="en-US" sz="1900" dirty="0" err="1" smtClean="0"/>
              <a:t>Transline</a:t>
            </a:r>
            <a:r>
              <a:rPr lang="en-US" sz="1900" dirty="0" smtClean="0"/>
              <a:t> (</a:t>
            </a:r>
            <a:r>
              <a:rPr lang="en-US" sz="1900" dirty="0" err="1" smtClean="0"/>
              <a:t>clopyralid</a:t>
            </a:r>
            <a:r>
              <a:rPr lang="en-US" sz="1900" dirty="0" smtClean="0"/>
              <a:t>) targets legumes and composites</a:t>
            </a:r>
          </a:p>
          <a:p>
            <a:pPr lvl="1"/>
            <a:r>
              <a:rPr lang="en-US" sz="1900" dirty="0" smtClean="0"/>
              <a:t>Milestone (</a:t>
            </a:r>
            <a:r>
              <a:rPr lang="en-US" sz="1900" dirty="0" err="1" smtClean="0"/>
              <a:t>aminopyralid</a:t>
            </a:r>
            <a:r>
              <a:rPr lang="en-US" sz="1900" dirty="0" smtClean="0"/>
              <a:t>) similar targets</a:t>
            </a:r>
          </a:p>
          <a:p>
            <a:pPr lvl="0">
              <a:buClr>
                <a:srgbClr val="759AA5"/>
              </a:buClr>
            </a:pPr>
            <a:r>
              <a:rPr lang="en-US" sz="1900" dirty="0">
                <a:solidFill>
                  <a:prstClr val="black"/>
                </a:solidFill>
              </a:rPr>
              <a:t>The more intact we can leave the native community, the faster it will </a:t>
            </a:r>
            <a:r>
              <a:rPr lang="en-US" sz="1900" dirty="0" smtClean="0">
                <a:solidFill>
                  <a:prstClr val="black"/>
                </a:solidFill>
              </a:rPr>
              <a:t>recover</a:t>
            </a:r>
            <a:endParaRPr lang="en-US" sz="1900" dirty="0" smtClean="0"/>
          </a:p>
          <a:p>
            <a:pPr lvl="1"/>
            <a:endParaRPr lang="en-US" dirty="0" smtClean="0"/>
          </a:p>
        </p:txBody>
      </p:sp>
      <p:sp>
        <p:nvSpPr>
          <p:cNvPr id="3" name="Slide Number Placeholder 2"/>
          <p:cNvSpPr>
            <a:spLocks noGrp="1"/>
          </p:cNvSpPr>
          <p:nvPr>
            <p:ph type="sldNum" sz="quarter" idx="12"/>
          </p:nvPr>
        </p:nvSpPr>
        <p:spPr/>
        <p:txBody>
          <a:bodyPr/>
          <a:lstStyle/>
          <a:p>
            <a:fld id="{7FAF7B57-8F1C-446D-B099-7178048339B0}" type="slidenum">
              <a:rPr lang="en-US" smtClean="0">
                <a:solidFill>
                  <a:srgbClr val="FF6700">
                    <a:shade val="75000"/>
                  </a:srgbClr>
                </a:solidFill>
              </a:rPr>
              <a:pPr/>
              <a:t>16</a:t>
            </a:fld>
            <a:endParaRPr lang="en-US">
              <a:solidFill>
                <a:srgbClr val="FF6700">
                  <a:shade val="75000"/>
                </a:srgbClr>
              </a:solidFill>
            </a:endParaRPr>
          </a:p>
        </p:txBody>
      </p:sp>
      <p:pic>
        <p:nvPicPr>
          <p:cNvPr id="6" name="Picture 5"/>
          <p:cNvPicPr>
            <a:picLocks noChangeAspect="1"/>
          </p:cNvPicPr>
          <p:nvPr/>
        </p:nvPicPr>
        <p:blipFill>
          <a:blip r:embed="rId5"/>
          <a:stretch>
            <a:fillRect/>
          </a:stretch>
        </p:blipFill>
        <p:spPr>
          <a:xfrm>
            <a:off x="6604196" y="3698573"/>
            <a:ext cx="1371600" cy="1714500"/>
          </a:xfrm>
          <a:prstGeom prst="rect">
            <a:avLst/>
          </a:prstGeom>
        </p:spPr>
      </p:pic>
      <p:pic>
        <p:nvPicPr>
          <p:cNvPr id="7" name="Picture 6"/>
          <p:cNvPicPr>
            <a:picLocks noChangeAspect="1"/>
          </p:cNvPicPr>
          <p:nvPr/>
        </p:nvPicPr>
        <p:blipFill>
          <a:blip r:embed="rId6"/>
          <a:stretch>
            <a:fillRect/>
          </a:stretch>
        </p:blipFill>
        <p:spPr>
          <a:xfrm>
            <a:off x="4957924" y="3698573"/>
            <a:ext cx="1143000" cy="1714500"/>
          </a:xfrm>
          <a:prstGeom prst="rect">
            <a:avLst/>
          </a:prstGeom>
        </p:spPr>
      </p:pic>
      <p:pic>
        <p:nvPicPr>
          <p:cNvPr id="8" name="Picture 7"/>
          <p:cNvPicPr>
            <a:picLocks noChangeAspect="1"/>
          </p:cNvPicPr>
          <p:nvPr/>
        </p:nvPicPr>
        <p:blipFill>
          <a:blip r:embed="rId7"/>
          <a:stretch>
            <a:fillRect/>
          </a:stretch>
        </p:blipFill>
        <p:spPr>
          <a:xfrm>
            <a:off x="5529424" y="1987043"/>
            <a:ext cx="1104213" cy="1711530"/>
          </a:xfrm>
          <a:prstGeom prst="rect">
            <a:avLst/>
          </a:prstGeom>
        </p:spPr>
      </p:pic>
      <p:pic>
        <p:nvPicPr>
          <p:cNvPr id="9" name="Picture 8"/>
          <p:cNvPicPr>
            <a:picLocks noChangeAspect="1"/>
          </p:cNvPicPr>
          <p:nvPr/>
        </p:nvPicPr>
        <p:blipFill>
          <a:blip r:embed="rId8"/>
          <a:stretch>
            <a:fillRect/>
          </a:stretch>
        </p:blipFill>
        <p:spPr>
          <a:xfrm>
            <a:off x="7636002" y="1928408"/>
            <a:ext cx="1200150" cy="1828800"/>
          </a:xfrm>
          <a:prstGeom prst="rect">
            <a:avLst/>
          </a:prstGeo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1739171"/>
      </p:ext>
    </p:extLst>
  </p:cSld>
  <p:clrMapOvr>
    <a:masterClrMapping/>
  </p:clrMapOvr>
  <mc:AlternateContent xmlns:mc="http://schemas.openxmlformats.org/markup-compatibility/2006" xmlns:p14="http://schemas.microsoft.com/office/powerpoint/2010/main">
    <mc:Choice Requires="p14">
      <p:transition spd="slow" p14:dur="2000" advTm="57344"/>
    </mc:Choice>
    <mc:Fallback xmlns="">
      <p:transition spd="slow" advTm="573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ltLang="en-US" dirty="0" smtClean="0"/>
              <a:t>Foliar Spraying</a:t>
            </a:r>
          </a:p>
        </p:txBody>
      </p:sp>
      <p:sp>
        <p:nvSpPr>
          <p:cNvPr id="29699" name="Rectangle 3"/>
          <p:cNvSpPr>
            <a:spLocks noGrp="1" noChangeArrowheads="1"/>
          </p:cNvSpPr>
          <p:nvPr>
            <p:ph idx="1"/>
          </p:nvPr>
        </p:nvSpPr>
        <p:spPr>
          <a:xfrm>
            <a:off x="3377336" y="1902186"/>
            <a:ext cx="6006059" cy="4926421"/>
          </a:xfrm>
        </p:spPr>
        <p:txBody>
          <a:bodyPr>
            <a:normAutofit/>
          </a:bodyPr>
          <a:lstStyle/>
          <a:p>
            <a:pPr eaLnBrk="1" hangingPunct="1"/>
            <a:r>
              <a:rPr lang="en-US" altLang="en-US" dirty="0" smtClean="0"/>
              <a:t>Target individual plants or clumps</a:t>
            </a:r>
          </a:p>
          <a:p>
            <a:pPr eaLnBrk="1" hangingPunct="1"/>
            <a:r>
              <a:rPr lang="en-US" altLang="en-US" dirty="0" smtClean="0"/>
              <a:t>Typically low % solution (1-5%)</a:t>
            </a:r>
          </a:p>
          <a:p>
            <a:pPr eaLnBrk="1" hangingPunct="1"/>
            <a:r>
              <a:rPr lang="en-US" altLang="en-US" dirty="0" smtClean="0"/>
              <a:t>Timing – need actively growing vegetation</a:t>
            </a:r>
          </a:p>
          <a:p>
            <a:pPr eaLnBrk="1" hangingPunct="1"/>
            <a:r>
              <a:rPr lang="en-US" altLang="en-US" dirty="0" smtClean="0"/>
              <a:t>Can reduce non-target impacts when timing is considered for some species</a:t>
            </a:r>
          </a:p>
          <a:p>
            <a:r>
              <a:rPr lang="en-US" altLang="en-US" dirty="0"/>
              <a:t>Thoroughly wet all leaves to the point of run-off (but not beyond)</a:t>
            </a:r>
          </a:p>
          <a:p>
            <a:r>
              <a:rPr lang="en-US" altLang="en-US" dirty="0"/>
              <a:t>Take care to treat most leaves on a plant</a:t>
            </a:r>
          </a:p>
          <a:p>
            <a:r>
              <a:rPr lang="en-US" altLang="en-US" dirty="0"/>
              <a:t>Do not use foliar applications if rain is predicted within the next 24 </a:t>
            </a:r>
            <a:r>
              <a:rPr lang="en-US" altLang="en-US" dirty="0" smtClean="0"/>
              <a:t>hours (check label)</a:t>
            </a:r>
            <a:endParaRPr lang="en-US" altLang="en-US" dirty="0"/>
          </a:p>
          <a:p>
            <a:pPr eaLnBrk="1" hangingPunct="1"/>
            <a:endParaRPr lang="en-US" altLang="en-US" dirty="0" smtClean="0"/>
          </a:p>
          <a:p>
            <a:pPr eaLnBrk="1" hangingPunct="1"/>
            <a:endParaRPr lang="en-US" altLang="en-US" dirty="0" smtClean="0"/>
          </a:p>
        </p:txBody>
      </p:sp>
      <p:sp>
        <p:nvSpPr>
          <p:cNvPr id="2" name="Slide Number Placeholder 1"/>
          <p:cNvSpPr>
            <a:spLocks noGrp="1"/>
          </p:cNvSpPr>
          <p:nvPr>
            <p:ph type="sldNum" sz="quarter" idx="12"/>
          </p:nvPr>
        </p:nvSpPr>
        <p:spPr/>
        <p:txBody>
          <a:bodyPr/>
          <a:lstStyle/>
          <a:p>
            <a:fld id="{7FAF7B57-8F1C-446D-B099-7178048339B0}" type="slidenum">
              <a:rPr lang="en-US" smtClean="0">
                <a:solidFill>
                  <a:schemeClr val="bg1">
                    <a:lumMod val="50000"/>
                  </a:schemeClr>
                </a:solidFill>
              </a:rPr>
              <a:pPr/>
              <a:t>17</a:t>
            </a:fld>
            <a:endParaRPr lang="en-US" dirty="0">
              <a:solidFill>
                <a:schemeClr val="bg1">
                  <a:lumMod val="50000"/>
                </a:schemeClr>
              </a:solidFill>
            </a:endParaRPr>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8985" y="1902186"/>
            <a:ext cx="2079356" cy="3625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42341" y="5528063"/>
            <a:ext cx="4572000" cy="261610"/>
          </a:xfrm>
          <a:prstGeom prst="rect">
            <a:avLst/>
          </a:prstGeom>
        </p:spPr>
        <p:txBody>
          <a:bodyPr>
            <a:spAutoFit/>
          </a:bodyPr>
          <a:lstStyle/>
          <a:p>
            <a:r>
              <a:rPr lang="en-US" sz="1100" dirty="0">
                <a:solidFill>
                  <a:schemeClr val="bg1"/>
                </a:solidFill>
              </a:rPr>
              <a:t>http://www.srs.fs.fed.us/pubs/gtr/gtr_srs131.pdf</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38036996"/>
      </p:ext>
    </p:extLst>
  </p:cSld>
  <p:clrMapOvr>
    <a:masterClrMapping/>
  </p:clrMapOvr>
  <mc:AlternateContent xmlns:mc="http://schemas.openxmlformats.org/markup-compatibility/2006" xmlns:p14="http://schemas.microsoft.com/office/powerpoint/2010/main">
    <mc:Choice Requires="p14">
      <p:transition spd="slow" p14:dur="2000" advTm="93439"/>
    </mc:Choice>
    <mc:Fallback xmlns="">
      <p:transition spd="slow" advTm="934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133409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00250" y="1243012"/>
            <a:ext cx="5886450" cy="441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7FAF7B57-8F1C-446D-B099-7178048339B0}" type="slidenum">
              <a:rPr lang="en-US" smtClean="0"/>
              <a:pPr/>
              <a:t>18</a:t>
            </a:fld>
            <a:endParaRPr lang="en-US"/>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921869038"/>
      </p:ext>
    </p:extLst>
  </p:cSld>
  <p:clrMapOvr>
    <a:masterClrMapping/>
  </p:clrMapOvr>
  <mc:AlternateContent xmlns:mc="http://schemas.openxmlformats.org/markup-compatibility/2006" xmlns:p14="http://schemas.microsoft.com/office/powerpoint/2010/main">
    <mc:Choice Requires="p14">
      <p:transition spd="slow" p14:dur="2000" advTm="43777"/>
    </mc:Choice>
    <mc:Fallback xmlns="">
      <p:transition spd="slow" advTm="437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ltLang="en-US" dirty="0" smtClean="0"/>
              <a:t>Cut </a:t>
            </a:r>
            <a:r>
              <a:rPr lang="en-US" altLang="en-US" dirty="0" smtClean="0"/>
              <a:t>Stump and Basal </a:t>
            </a:r>
            <a:r>
              <a:rPr lang="en-US" altLang="en-US" dirty="0"/>
              <a:t>B</a:t>
            </a:r>
            <a:r>
              <a:rPr lang="en-US" altLang="en-US" dirty="0" smtClean="0"/>
              <a:t>ark</a:t>
            </a:r>
            <a:endParaRPr lang="en-US" altLang="en-US" dirty="0" smtClean="0"/>
          </a:p>
        </p:txBody>
      </p:sp>
      <p:sp>
        <p:nvSpPr>
          <p:cNvPr id="33795" name="Rectangle 3"/>
          <p:cNvSpPr>
            <a:spLocks noGrp="1" noChangeArrowheads="1"/>
          </p:cNvSpPr>
          <p:nvPr>
            <p:ph idx="1"/>
          </p:nvPr>
        </p:nvSpPr>
        <p:spPr>
          <a:xfrm>
            <a:off x="1945201" y="1987451"/>
            <a:ext cx="4094402" cy="4572000"/>
          </a:xfrm>
        </p:spPr>
        <p:txBody>
          <a:bodyPr/>
          <a:lstStyle/>
          <a:p>
            <a:pPr eaLnBrk="1" hangingPunct="1"/>
            <a:r>
              <a:rPr lang="en-US" altLang="en-US" dirty="0" smtClean="0"/>
              <a:t>Very little non-target effects</a:t>
            </a:r>
          </a:p>
          <a:p>
            <a:pPr eaLnBrk="1" hangingPunct="1"/>
            <a:r>
              <a:rPr lang="en-US" altLang="en-US" dirty="0" smtClean="0"/>
              <a:t>Can be labor intensive</a:t>
            </a:r>
          </a:p>
          <a:p>
            <a:pPr eaLnBrk="1" hangingPunct="1"/>
            <a:r>
              <a:rPr lang="en-US" altLang="en-US" dirty="0" smtClean="0"/>
              <a:t>Could miss applications to smaller stems</a:t>
            </a:r>
          </a:p>
          <a:p>
            <a:pPr eaLnBrk="1" hangingPunct="1"/>
            <a:r>
              <a:rPr lang="en-US" altLang="en-US" dirty="0" smtClean="0"/>
              <a:t>Typically high % solution (15-50%)</a:t>
            </a:r>
          </a:p>
          <a:p>
            <a:pPr eaLnBrk="1" hangingPunct="1"/>
            <a:r>
              <a:rPr lang="en-US" altLang="en-US" dirty="0" smtClean="0"/>
              <a:t>Timing – Anytime, but spring (during leaf-out) is less effective</a:t>
            </a:r>
          </a:p>
        </p:txBody>
      </p:sp>
      <p:sp>
        <p:nvSpPr>
          <p:cNvPr id="2" name="Slide Number Placeholder 1"/>
          <p:cNvSpPr>
            <a:spLocks noGrp="1"/>
          </p:cNvSpPr>
          <p:nvPr>
            <p:ph type="sldNum" sz="quarter" idx="12"/>
          </p:nvPr>
        </p:nvSpPr>
        <p:spPr/>
        <p:txBody>
          <a:bodyPr/>
          <a:lstStyle/>
          <a:p>
            <a:fld id="{7FAF7B57-8F1C-446D-B099-7178048339B0}" type="slidenum">
              <a:rPr lang="en-US" smtClean="0">
                <a:solidFill>
                  <a:schemeClr val="bg1">
                    <a:lumMod val="50000"/>
                  </a:schemeClr>
                </a:solidFill>
              </a:rPr>
              <a:pPr/>
              <a:t>19</a:t>
            </a:fld>
            <a:endParaRPr lang="en-US" dirty="0">
              <a:solidFill>
                <a:schemeClr val="bg1">
                  <a:lumMod val="50000"/>
                </a:schemeClr>
              </a:solidFill>
            </a:endParaRPr>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8326" y="2168954"/>
            <a:ext cx="2529857" cy="28478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379728" y="6428646"/>
            <a:ext cx="4572000" cy="261610"/>
          </a:xfrm>
          <a:prstGeom prst="rect">
            <a:avLst/>
          </a:prstGeom>
        </p:spPr>
        <p:txBody>
          <a:bodyPr>
            <a:spAutoFit/>
          </a:bodyPr>
          <a:lstStyle/>
          <a:p>
            <a:r>
              <a:rPr lang="en-US" sz="1100" dirty="0">
                <a:solidFill>
                  <a:schemeClr val="bg1"/>
                </a:solidFill>
              </a:rPr>
              <a:t>http://www.srs.fs.fed.us/pubs/gtr/gtr_srs131.pdf</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606510255"/>
      </p:ext>
    </p:extLst>
  </p:cSld>
  <p:clrMapOvr>
    <a:masterClrMapping/>
  </p:clrMapOvr>
  <mc:AlternateContent xmlns:mc="http://schemas.openxmlformats.org/markup-compatibility/2006" xmlns:p14="http://schemas.microsoft.com/office/powerpoint/2010/main">
    <mc:Choice Requires="p14">
      <p:transition spd="slow" p14:dur="2000" advTm="93749"/>
    </mc:Choice>
    <mc:Fallback xmlns="">
      <p:transition spd="slow" advTm="937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rrowheads="1"/>
          </p:cNvSpPr>
          <p:nvPr>
            <p:ph type="title"/>
          </p:nvPr>
        </p:nvSpPr>
        <p:spPr/>
        <p:txBody>
          <a:bodyPr/>
          <a:lstStyle/>
          <a:p>
            <a:pPr eaLnBrk="1" hangingPunct="1"/>
            <a:r>
              <a:rPr lang="en-US" dirty="0" smtClean="0"/>
              <a:t>Best Management Practices</a:t>
            </a:r>
          </a:p>
        </p:txBody>
      </p:sp>
      <p:sp>
        <p:nvSpPr>
          <p:cNvPr id="56323" name="Rectangle 3"/>
          <p:cNvSpPr>
            <a:spLocks noGrp="1" noRot="1" noChangeArrowheads="1"/>
          </p:cNvSpPr>
          <p:nvPr>
            <p:ph idx="1"/>
          </p:nvPr>
        </p:nvSpPr>
        <p:spPr>
          <a:xfrm>
            <a:off x="1814035" y="1635237"/>
            <a:ext cx="7318245" cy="5134845"/>
          </a:xfrm>
        </p:spPr>
        <p:txBody>
          <a:bodyPr>
            <a:normAutofit/>
          </a:bodyPr>
          <a:lstStyle/>
          <a:p>
            <a:r>
              <a:rPr lang="en-US" dirty="0"/>
              <a:t>Learn to identify invasive species</a:t>
            </a:r>
          </a:p>
          <a:p>
            <a:r>
              <a:rPr lang="en-US" dirty="0"/>
              <a:t>Avoid unintentional introduction/spread</a:t>
            </a:r>
          </a:p>
          <a:p>
            <a:r>
              <a:rPr lang="en-US" dirty="0"/>
              <a:t>Recognize/predict response of </a:t>
            </a:r>
            <a:r>
              <a:rPr lang="en-US" dirty="0" err="1"/>
              <a:t>invasives</a:t>
            </a:r>
            <a:r>
              <a:rPr lang="en-US" dirty="0"/>
              <a:t> to management</a:t>
            </a:r>
          </a:p>
          <a:p>
            <a:r>
              <a:rPr lang="en-US" dirty="0"/>
              <a:t>Respond early to new </a:t>
            </a:r>
            <a:r>
              <a:rPr lang="en-US" dirty="0" err="1"/>
              <a:t>invasives</a:t>
            </a:r>
            <a:r>
              <a:rPr lang="en-US" dirty="0"/>
              <a:t> (EDRR)</a:t>
            </a:r>
          </a:p>
          <a:p>
            <a:r>
              <a:rPr lang="en-US" dirty="0"/>
              <a:t>Minimize disturbance during management</a:t>
            </a:r>
          </a:p>
          <a:p>
            <a:r>
              <a:rPr lang="en-US" dirty="0"/>
              <a:t>Maintain desirable </a:t>
            </a:r>
            <a:r>
              <a:rPr lang="en-US" dirty="0" smtClean="0"/>
              <a:t>species</a:t>
            </a:r>
          </a:p>
          <a:p>
            <a:pPr eaLnBrk="1" hangingPunct="1">
              <a:lnSpc>
                <a:spcPct val="120000"/>
              </a:lnSpc>
            </a:pPr>
            <a:r>
              <a:rPr lang="en-US" dirty="0" smtClean="0"/>
              <a:t>Avoid working in areas with invasive species when seeds or flowers are present if possible</a:t>
            </a:r>
          </a:p>
          <a:p>
            <a:pPr eaLnBrk="1" hangingPunct="1">
              <a:lnSpc>
                <a:spcPct val="120000"/>
              </a:lnSpc>
            </a:pPr>
            <a:r>
              <a:rPr lang="en-US" dirty="0" smtClean="0"/>
              <a:t>If unavoidable, conduct activities with invasive species last, after </a:t>
            </a:r>
            <a:r>
              <a:rPr lang="en-US" dirty="0" err="1" smtClean="0"/>
              <a:t>uninfested</a:t>
            </a:r>
            <a:r>
              <a:rPr lang="en-US" dirty="0" smtClean="0"/>
              <a:t> areas.</a:t>
            </a:r>
          </a:p>
          <a:p>
            <a:pPr eaLnBrk="1" hangingPunct="1">
              <a:lnSpc>
                <a:spcPct val="120000"/>
              </a:lnSpc>
            </a:pPr>
            <a:r>
              <a:rPr lang="en-US" dirty="0" smtClean="0"/>
              <a:t>Thoroughly remove all soil and plant material off of equipment after working in infested areas</a:t>
            </a:r>
          </a:p>
        </p:txBody>
      </p:sp>
      <p:sp>
        <p:nvSpPr>
          <p:cNvPr id="2" name="Slide Number Placeholder 1"/>
          <p:cNvSpPr>
            <a:spLocks noGrp="1"/>
          </p:cNvSpPr>
          <p:nvPr>
            <p:ph type="sldNum" sz="quarter" idx="12"/>
          </p:nvPr>
        </p:nvSpPr>
        <p:spPr/>
        <p:txBody>
          <a:bodyPr/>
          <a:lstStyle/>
          <a:p>
            <a:fld id="{2BCCCAB9-A9AC-4914-8445-64131DB4968A}" type="slidenum">
              <a:rPr lang="en-US" smtClean="0">
                <a:solidFill>
                  <a:schemeClr val="bg1">
                    <a:lumMod val="50000"/>
                  </a:schemeClr>
                </a:solidFill>
              </a:rPr>
              <a:t>2</a:t>
            </a:fld>
            <a:endParaRPr lang="en-US" dirty="0">
              <a:solidFill>
                <a:schemeClr val="bg1">
                  <a:lumMod val="50000"/>
                </a:schemeClr>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06330337"/>
      </p:ext>
    </p:extLst>
  </p:cSld>
  <p:clrMapOvr>
    <a:masterClrMapping/>
  </p:clrMapOvr>
  <mc:AlternateContent xmlns:mc="http://schemas.openxmlformats.org/markup-compatibility/2006" xmlns:p14="http://schemas.microsoft.com/office/powerpoint/2010/main">
    <mc:Choice Requires="p14">
      <p:transition spd="slow" p14:dur="2000" advTm="64731"/>
    </mc:Choice>
    <mc:Fallback xmlns="">
      <p:transition spd="slow" advTm="647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altLang="en-US" dirty="0" smtClean="0"/>
              <a:t>Cut </a:t>
            </a:r>
            <a:r>
              <a:rPr lang="en-US" altLang="en-US" dirty="0" smtClean="0"/>
              <a:t>Stump</a:t>
            </a:r>
            <a:endParaRPr lang="en-US" altLang="en-US" dirty="0" smtClean="0"/>
          </a:p>
        </p:txBody>
      </p:sp>
      <p:sp>
        <p:nvSpPr>
          <p:cNvPr id="34819" name="Content Placeholder 2"/>
          <p:cNvSpPr>
            <a:spLocks noGrp="1"/>
          </p:cNvSpPr>
          <p:nvPr>
            <p:ph idx="1"/>
          </p:nvPr>
        </p:nvSpPr>
        <p:spPr>
          <a:xfrm>
            <a:off x="4865009" y="1905000"/>
            <a:ext cx="4126591" cy="4572000"/>
          </a:xfrm>
        </p:spPr>
        <p:txBody>
          <a:bodyPr/>
          <a:lstStyle/>
          <a:p>
            <a:pPr eaLnBrk="1" hangingPunct="1"/>
            <a:r>
              <a:rPr lang="en-US" altLang="en-US" dirty="0" smtClean="0"/>
              <a:t>After cutting down stem, immediately treat cut surface with herbicide.</a:t>
            </a:r>
          </a:p>
          <a:p>
            <a:pPr eaLnBrk="1" hangingPunct="1"/>
            <a:r>
              <a:rPr lang="en-US" altLang="en-US" dirty="0" smtClean="0"/>
              <a:t>For small stems (under 4” in diameter) treat entire surface heavily enough that the herbicide just starts running down the side of the stem</a:t>
            </a:r>
          </a:p>
          <a:p>
            <a:pPr eaLnBrk="1" hangingPunct="1"/>
            <a:r>
              <a:rPr lang="en-US" altLang="en-US" dirty="0" smtClean="0"/>
              <a:t>For larger stems only treat the outer 1.5” – 2”</a:t>
            </a:r>
          </a:p>
        </p:txBody>
      </p:sp>
      <p:sp>
        <p:nvSpPr>
          <p:cNvPr id="2" name="Slide Number Placeholder 1"/>
          <p:cNvSpPr>
            <a:spLocks noGrp="1"/>
          </p:cNvSpPr>
          <p:nvPr>
            <p:ph type="sldNum" sz="quarter" idx="12"/>
          </p:nvPr>
        </p:nvSpPr>
        <p:spPr/>
        <p:txBody>
          <a:bodyPr/>
          <a:lstStyle/>
          <a:p>
            <a:fld id="{7FAF7B57-8F1C-446D-B099-7178048339B0}" type="slidenum">
              <a:rPr lang="en-US" smtClean="0">
                <a:solidFill>
                  <a:srgbClr val="FF6700">
                    <a:shade val="75000"/>
                  </a:srgbClr>
                </a:solidFill>
              </a:rPr>
              <a:pPr/>
              <a:t>20</a:t>
            </a:fld>
            <a:endParaRPr lang="en-US">
              <a:solidFill>
                <a:srgbClr val="FF6700">
                  <a:shade val="75000"/>
                </a:srgbClr>
              </a:solidFill>
            </a:endParaRPr>
          </a:p>
        </p:txBody>
      </p:sp>
      <p:pic>
        <p:nvPicPr>
          <p:cNvPr id="512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3717" y="2303225"/>
            <a:ext cx="3646304" cy="2732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70670709"/>
      </p:ext>
    </p:extLst>
  </p:cSld>
  <p:clrMapOvr>
    <a:masterClrMapping/>
  </p:clrMapOvr>
  <mc:AlternateContent xmlns:mc="http://schemas.openxmlformats.org/markup-compatibility/2006" xmlns:p14="http://schemas.microsoft.com/office/powerpoint/2010/main">
    <mc:Choice Requires="p14">
      <p:transition spd="slow" p14:dur="2000" advTm="54733"/>
    </mc:Choice>
    <mc:Fallback xmlns="">
      <p:transition spd="slow" advTm="547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altLang="en-US" smtClean="0"/>
              <a:t>Basal Bark</a:t>
            </a:r>
          </a:p>
        </p:txBody>
      </p:sp>
      <p:sp>
        <p:nvSpPr>
          <p:cNvPr id="38915" name="Content Placeholder 2"/>
          <p:cNvSpPr>
            <a:spLocks noGrp="1"/>
          </p:cNvSpPr>
          <p:nvPr>
            <p:ph idx="1"/>
          </p:nvPr>
        </p:nvSpPr>
        <p:spPr>
          <a:xfrm>
            <a:off x="4469306" y="1996587"/>
            <a:ext cx="4522294" cy="2965938"/>
          </a:xfrm>
        </p:spPr>
        <p:txBody>
          <a:bodyPr/>
          <a:lstStyle/>
          <a:p>
            <a:pPr eaLnBrk="1" hangingPunct="1"/>
            <a:r>
              <a:rPr lang="en-US" altLang="en-US" dirty="0" smtClean="0"/>
              <a:t>Treat the entire circumference of the stem from ground-level to 12”-18” height with oil-based herbicide</a:t>
            </a:r>
          </a:p>
          <a:p>
            <a:pPr eaLnBrk="1" hangingPunct="1"/>
            <a:r>
              <a:rPr lang="en-US" altLang="en-US" dirty="0" smtClean="0"/>
              <a:t>If plant is multi-stemmed, then you must treat all stems</a:t>
            </a:r>
          </a:p>
          <a:p>
            <a:pPr eaLnBrk="1" hangingPunct="1"/>
            <a:r>
              <a:rPr lang="en-US" altLang="en-US" dirty="0" smtClean="0"/>
              <a:t>Do not use this method if the stems are coated in silt, such as after a flood event, as this will greatly reduce efficacy</a:t>
            </a:r>
          </a:p>
          <a:p>
            <a:pPr eaLnBrk="1" hangingPunct="1"/>
            <a:endParaRPr lang="en-US" altLang="en-US" dirty="0" smtClean="0"/>
          </a:p>
          <a:p>
            <a:pPr eaLnBrk="1" hangingPunct="1"/>
            <a:endParaRPr lang="en-US" altLang="en-US" dirty="0" smtClean="0"/>
          </a:p>
        </p:txBody>
      </p:sp>
      <p:sp>
        <p:nvSpPr>
          <p:cNvPr id="2" name="Slide Number Placeholder 1"/>
          <p:cNvSpPr>
            <a:spLocks noGrp="1"/>
          </p:cNvSpPr>
          <p:nvPr>
            <p:ph type="sldNum" sz="quarter" idx="12"/>
          </p:nvPr>
        </p:nvSpPr>
        <p:spPr/>
        <p:txBody>
          <a:bodyPr/>
          <a:lstStyle/>
          <a:p>
            <a:fld id="{7FAF7B57-8F1C-446D-B099-7178048339B0}" type="slidenum">
              <a:rPr lang="en-US" smtClean="0">
                <a:solidFill>
                  <a:srgbClr val="FF6700">
                    <a:shade val="75000"/>
                  </a:srgbClr>
                </a:solidFill>
              </a:rPr>
              <a:pPr/>
              <a:t>21</a:t>
            </a:fld>
            <a:endParaRPr lang="en-US">
              <a:solidFill>
                <a:srgbClr val="FF6700">
                  <a:shade val="75000"/>
                </a:srgbClr>
              </a:solidFill>
            </a:endParaRPr>
          </a:p>
        </p:txBody>
      </p:sp>
      <p:grpSp>
        <p:nvGrpSpPr>
          <p:cNvPr id="5" name="Group 4"/>
          <p:cNvGrpSpPr/>
          <p:nvPr/>
        </p:nvGrpSpPr>
        <p:grpSpPr>
          <a:xfrm>
            <a:off x="1096206" y="2346081"/>
            <a:ext cx="3019425" cy="2266950"/>
            <a:chOff x="5789989" y="2527999"/>
            <a:chExt cx="3019425" cy="2266950"/>
          </a:xfrm>
        </p:grpSpPr>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9989" y="2527999"/>
              <a:ext cx="3019425" cy="2266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789989" y="4420740"/>
              <a:ext cx="1316386" cy="261610"/>
            </a:xfrm>
            <a:prstGeom prst="rect">
              <a:avLst/>
            </a:prstGeom>
            <a:noFill/>
          </p:spPr>
          <p:txBody>
            <a:bodyPr wrap="none" rtlCol="0">
              <a:spAutoFit/>
            </a:bodyPr>
            <a:lstStyle/>
            <a:p>
              <a:r>
                <a:rPr lang="en-US" sz="1100" dirty="0" smtClean="0">
                  <a:solidFill>
                    <a:schemeClr val="bg1"/>
                  </a:solidFill>
                </a:rPr>
                <a:t>Dow </a:t>
              </a:r>
              <a:r>
                <a:rPr lang="en-US" sz="1100" dirty="0" err="1" smtClean="0">
                  <a:solidFill>
                    <a:schemeClr val="bg1"/>
                  </a:solidFill>
                </a:rPr>
                <a:t>Agrosciences</a:t>
              </a:r>
              <a:endParaRPr lang="en-US" sz="1100" dirty="0">
                <a:solidFill>
                  <a:schemeClr val="bg1"/>
                </a:solidFill>
              </a:endParaRPr>
            </a:p>
          </p:txBody>
        </p:sp>
      </p:gr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401248318"/>
      </p:ext>
    </p:extLst>
  </p:cSld>
  <p:clrMapOvr>
    <a:masterClrMapping/>
  </p:clrMapOvr>
  <mc:AlternateContent xmlns:mc="http://schemas.openxmlformats.org/markup-compatibility/2006" xmlns:p14="http://schemas.microsoft.com/office/powerpoint/2010/main">
    <mc:Choice Requires="p14">
      <p:transition spd="slow" p14:dur="2000" advTm="62832"/>
    </mc:Choice>
    <mc:Fallback xmlns="">
      <p:transition spd="slow" advTm="628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Tree-of-heaven (</a:t>
            </a:r>
            <a:r>
              <a:rPr lang="en-US" i="1" dirty="0"/>
              <a:t>Ailanthus </a:t>
            </a:r>
            <a:r>
              <a:rPr lang="en-US" i="1" dirty="0" err="1"/>
              <a:t>altissima</a:t>
            </a:r>
            <a:r>
              <a:rPr lang="en-US" dirty="0"/>
              <a:t>)</a:t>
            </a:r>
          </a:p>
        </p:txBody>
      </p:sp>
      <p:sp>
        <p:nvSpPr>
          <p:cNvPr id="4" name="Content Placeholder 3"/>
          <p:cNvSpPr>
            <a:spLocks noGrp="1"/>
          </p:cNvSpPr>
          <p:nvPr>
            <p:ph idx="1"/>
          </p:nvPr>
        </p:nvSpPr>
        <p:spPr>
          <a:xfrm>
            <a:off x="3261267" y="1737779"/>
            <a:ext cx="5730333" cy="4739221"/>
          </a:xfrm>
        </p:spPr>
        <p:txBody>
          <a:bodyPr>
            <a:normAutofit/>
          </a:bodyPr>
          <a:lstStyle/>
          <a:p>
            <a:r>
              <a:rPr lang="en-US" dirty="0" smtClean="0"/>
              <a:t>Chemical: </a:t>
            </a:r>
          </a:p>
          <a:p>
            <a:pPr lvl="1"/>
            <a:r>
              <a:rPr lang="en-US" dirty="0" smtClean="0"/>
              <a:t>Foliar</a:t>
            </a:r>
          </a:p>
          <a:p>
            <a:pPr lvl="1"/>
            <a:r>
              <a:rPr lang="en-US" dirty="0" smtClean="0"/>
              <a:t>Basal bark: </a:t>
            </a:r>
          </a:p>
          <a:p>
            <a:pPr lvl="1"/>
            <a:r>
              <a:rPr lang="en-US" dirty="0" smtClean="0"/>
              <a:t>Cut Stump is not recommended, instead,  for larger trees, girdle or frill the stem and apply herbicide directly into cut surface. </a:t>
            </a:r>
          </a:p>
          <a:p>
            <a:r>
              <a:rPr lang="en-US" dirty="0" smtClean="0"/>
              <a:t>Mechanical</a:t>
            </a:r>
            <a:endParaRPr lang="en-US" dirty="0"/>
          </a:p>
          <a:p>
            <a:pPr lvl="1"/>
            <a:r>
              <a:rPr lang="en-US" dirty="0" smtClean="0"/>
              <a:t>Do not cut! </a:t>
            </a:r>
          </a:p>
          <a:p>
            <a:r>
              <a:rPr lang="en-US" dirty="0" smtClean="0"/>
              <a:t>Cultural: Seedlings may be killed by prescribed fire, but top killing older plants will cause root suckering</a:t>
            </a:r>
          </a:p>
          <a:p>
            <a:r>
              <a:rPr lang="en-US" dirty="0" smtClean="0"/>
              <a:t>Biological</a:t>
            </a:r>
            <a:endParaRPr lang="en-US" dirty="0"/>
          </a:p>
        </p:txBody>
      </p:sp>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22</a:t>
            </a:fld>
            <a:endParaRPr lang="en-US" dirty="0">
              <a:solidFill>
                <a:schemeClr val="bg1">
                  <a:lumMod val="50000"/>
                </a:schemeClr>
              </a:solidFill>
            </a:endParaRPr>
          </a:p>
        </p:txBody>
      </p:sp>
      <p:grpSp>
        <p:nvGrpSpPr>
          <p:cNvPr id="9" name="Group 8"/>
          <p:cNvGrpSpPr/>
          <p:nvPr/>
        </p:nvGrpSpPr>
        <p:grpSpPr>
          <a:xfrm>
            <a:off x="511228" y="2182579"/>
            <a:ext cx="2531028" cy="3635841"/>
            <a:chOff x="6416299" y="1958024"/>
            <a:chExt cx="2531028" cy="3635841"/>
          </a:xfrm>
        </p:grpSpPr>
        <p:pic>
          <p:nvPicPr>
            <p:cNvPr id="5" name="Picture 4"/>
            <p:cNvPicPr>
              <a:picLocks noChangeAspect="1"/>
            </p:cNvPicPr>
            <p:nvPr/>
          </p:nvPicPr>
          <p:blipFill>
            <a:blip r:embed="rId5"/>
            <a:stretch>
              <a:fillRect/>
            </a:stretch>
          </p:blipFill>
          <p:spPr>
            <a:xfrm>
              <a:off x="6416299" y="1958024"/>
              <a:ext cx="2513058" cy="1882983"/>
            </a:xfrm>
            <a:prstGeom prst="rect">
              <a:avLst/>
            </a:prstGeom>
          </p:spPr>
        </p:pic>
        <p:pic>
          <p:nvPicPr>
            <p:cNvPr id="6" name="Picture 5"/>
            <p:cNvPicPr>
              <a:picLocks noChangeAspect="1"/>
            </p:cNvPicPr>
            <p:nvPr/>
          </p:nvPicPr>
          <p:blipFill>
            <a:blip r:embed="rId6"/>
            <a:stretch>
              <a:fillRect/>
            </a:stretch>
          </p:blipFill>
          <p:spPr>
            <a:xfrm>
              <a:off x="7766955" y="3867871"/>
              <a:ext cx="603557" cy="951059"/>
            </a:xfrm>
            <a:prstGeom prst="rect">
              <a:avLst/>
            </a:prstGeom>
          </p:spPr>
        </p:pic>
        <p:sp>
          <p:nvSpPr>
            <p:cNvPr id="7" name="TextBox 6"/>
            <p:cNvSpPr txBox="1"/>
            <p:nvPr/>
          </p:nvSpPr>
          <p:spPr>
            <a:xfrm>
              <a:off x="6773334" y="5293783"/>
              <a:ext cx="2173993" cy="300082"/>
            </a:xfrm>
            <a:prstGeom prst="rect">
              <a:avLst/>
            </a:prstGeom>
            <a:noFill/>
          </p:spPr>
          <p:txBody>
            <a:bodyPr wrap="none" rtlCol="0">
              <a:spAutoFit/>
            </a:bodyPr>
            <a:lstStyle/>
            <a:p>
              <a:r>
                <a:rPr lang="en-US" sz="1350" dirty="0"/>
                <a:t>Page 20 in Management…</a:t>
              </a:r>
            </a:p>
          </p:txBody>
        </p:sp>
      </p:gr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03458690"/>
      </p:ext>
    </p:extLst>
  </p:cSld>
  <p:clrMapOvr>
    <a:masterClrMapping/>
  </p:clrMapOvr>
  <mc:AlternateContent xmlns:mc="http://schemas.openxmlformats.org/markup-compatibility/2006" xmlns:p14="http://schemas.microsoft.com/office/powerpoint/2010/main">
    <mc:Choice Requires="p14">
      <p:transition spd="slow" p14:dur="2000" advTm="174856"/>
    </mc:Choice>
    <mc:Fallback xmlns="">
      <p:transition spd="slow" advTm="1748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8295" y="439559"/>
            <a:ext cx="7475706" cy="966967"/>
          </a:xfrm>
        </p:spPr>
        <p:txBody>
          <a:bodyPr>
            <a:noAutofit/>
          </a:bodyPr>
          <a:lstStyle/>
          <a:p>
            <a:r>
              <a:rPr lang="en-US" sz="3200" dirty="0" err="1"/>
              <a:t>Callery</a:t>
            </a:r>
            <a:r>
              <a:rPr lang="en-US" sz="3200" dirty="0"/>
              <a:t> (Bradford) </a:t>
            </a:r>
            <a:r>
              <a:rPr lang="en-US" sz="3200" dirty="0" smtClean="0"/>
              <a:t>Pear (</a:t>
            </a:r>
            <a:r>
              <a:rPr lang="en-US" sz="3200" i="1" dirty="0" err="1"/>
              <a:t>Pyrus</a:t>
            </a:r>
            <a:r>
              <a:rPr lang="en-US" sz="3200" i="1" dirty="0"/>
              <a:t> </a:t>
            </a:r>
            <a:r>
              <a:rPr lang="en-US" sz="3200" i="1" dirty="0" err="1"/>
              <a:t>calleryana</a:t>
            </a:r>
            <a:r>
              <a:rPr lang="en-US" sz="3200" dirty="0"/>
              <a:t>)</a:t>
            </a:r>
          </a:p>
        </p:txBody>
      </p:sp>
      <p:sp>
        <p:nvSpPr>
          <p:cNvPr id="5" name="Slide Number Placeholder 4"/>
          <p:cNvSpPr>
            <a:spLocks noGrp="1"/>
          </p:cNvSpPr>
          <p:nvPr>
            <p:ph type="sldNum" sz="quarter" idx="12"/>
          </p:nvPr>
        </p:nvSpPr>
        <p:spPr/>
        <p:txBody>
          <a:bodyPr/>
          <a:lstStyle/>
          <a:p>
            <a:fld id="{7FAF7B57-8F1C-446D-B099-7178048339B0}" type="slidenum">
              <a:rPr lang="en-US" smtClean="0">
                <a:solidFill>
                  <a:schemeClr val="bg1">
                    <a:lumMod val="50000"/>
                  </a:schemeClr>
                </a:solidFill>
              </a:rPr>
              <a:pPr/>
              <a:t>23</a:t>
            </a:fld>
            <a:endParaRPr lang="en-US" dirty="0">
              <a:solidFill>
                <a:schemeClr val="bg1">
                  <a:lumMod val="50000"/>
                </a:schemeClr>
              </a:solidFil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84344" y="2415117"/>
            <a:ext cx="1566555" cy="2687865"/>
          </a:xfrm>
          <a:prstGeom prst="rect">
            <a:avLst/>
          </a:prstGeom>
        </p:spPr>
      </p:pic>
      <p:sp>
        <p:nvSpPr>
          <p:cNvPr id="6" name="Rectangle 5"/>
          <p:cNvSpPr/>
          <p:nvPr/>
        </p:nvSpPr>
        <p:spPr>
          <a:xfrm>
            <a:off x="6400503" y="5303303"/>
            <a:ext cx="2074607" cy="300082"/>
          </a:xfrm>
          <a:prstGeom prst="rect">
            <a:avLst/>
          </a:prstGeom>
        </p:spPr>
        <p:txBody>
          <a:bodyPr wrap="none">
            <a:spAutoFit/>
          </a:bodyPr>
          <a:lstStyle/>
          <a:p>
            <a:r>
              <a:rPr lang="en-US" sz="1350" dirty="0"/>
              <a:t>Page 8 in Management…</a:t>
            </a: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
        <p:nvSpPr>
          <p:cNvPr id="9" name="Content Placeholder 2"/>
          <p:cNvSpPr>
            <a:spLocks noGrp="1"/>
          </p:cNvSpPr>
          <p:nvPr>
            <p:ph idx="1"/>
          </p:nvPr>
        </p:nvSpPr>
        <p:spPr>
          <a:xfrm>
            <a:off x="1942415" y="2133599"/>
            <a:ext cx="4741929" cy="4355123"/>
          </a:xfrm>
        </p:spPr>
        <p:txBody>
          <a:bodyPr>
            <a:normAutofit/>
          </a:bodyPr>
          <a:lstStyle/>
          <a:p>
            <a:r>
              <a:rPr lang="en-US" dirty="0" smtClean="0"/>
              <a:t>Chemical</a:t>
            </a:r>
            <a:r>
              <a:rPr lang="en-US" dirty="0"/>
              <a:t>: </a:t>
            </a:r>
            <a:endParaRPr lang="en-US" dirty="0" smtClean="0"/>
          </a:p>
          <a:p>
            <a:pPr lvl="1"/>
            <a:r>
              <a:rPr lang="en-US" dirty="0" smtClean="0"/>
              <a:t>Foliar</a:t>
            </a:r>
          </a:p>
          <a:p>
            <a:pPr lvl="1"/>
            <a:r>
              <a:rPr lang="en-US" dirty="0" smtClean="0"/>
              <a:t>Cut stem</a:t>
            </a:r>
          </a:p>
          <a:p>
            <a:pPr lvl="1"/>
            <a:r>
              <a:rPr lang="en-US" dirty="0" smtClean="0"/>
              <a:t>Basal bark</a:t>
            </a:r>
          </a:p>
          <a:p>
            <a:r>
              <a:rPr lang="en-US" dirty="0" smtClean="0"/>
              <a:t>Mechanical</a:t>
            </a:r>
          </a:p>
          <a:p>
            <a:r>
              <a:rPr lang="en-US" dirty="0" smtClean="0"/>
              <a:t>Cultural </a:t>
            </a:r>
            <a:endParaRPr lang="en-US" dirty="0" smtClean="0"/>
          </a:p>
          <a:p>
            <a:pPr lvl="1"/>
            <a:r>
              <a:rPr lang="en-US" dirty="0" smtClean="0"/>
              <a:t>Prescribed </a:t>
            </a:r>
            <a:r>
              <a:rPr lang="en-US" dirty="0"/>
              <a:t>fire </a:t>
            </a:r>
            <a:r>
              <a:rPr lang="en-US" dirty="0" smtClean="0"/>
              <a:t>may kill seedlings</a:t>
            </a:r>
            <a:endParaRPr lang="en-US" dirty="0" smtClean="0"/>
          </a:p>
          <a:p>
            <a:r>
              <a:rPr lang="en-US" dirty="0" smtClean="0"/>
              <a:t>Biological</a:t>
            </a:r>
            <a:endParaRPr lang="en-US" dirty="0"/>
          </a:p>
        </p:txBody>
      </p:sp>
    </p:spTree>
    <p:extLst>
      <p:ext uri="{BB962C8B-B14F-4D97-AF65-F5344CB8AC3E}">
        <p14:creationId xmlns:p14="http://schemas.microsoft.com/office/powerpoint/2010/main" val="2937098296"/>
      </p:ext>
    </p:extLst>
  </p:cSld>
  <p:clrMapOvr>
    <a:masterClrMapping/>
  </p:clrMapOvr>
  <mc:AlternateContent xmlns:mc="http://schemas.openxmlformats.org/markup-compatibility/2006" xmlns:p14="http://schemas.microsoft.com/office/powerpoint/2010/main">
    <mc:Choice Requires="p14">
      <p:transition spd="slow" p14:dur="2000" advTm="132119"/>
    </mc:Choice>
    <mc:Fallback xmlns="">
      <p:transition spd="slow" advTm="1321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33676" y="387413"/>
            <a:ext cx="7188294" cy="1017378"/>
          </a:xfrm>
          <a:prstGeom prst="rect">
            <a:avLst/>
          </a:prstGeom>
        </p:spPr>
        <p:txBody>
          <a:bodyPr vert="horz" lIns="68580" tIns="34290" rIns="68580" bIns="3429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chemeClr val="bg1">
                    <a:lumMod val="50000"/>
                  </a:schemeClr>
                </a:solidFill>
              </a:rPr>
              <a:t>Amur </a:t>
            </a:r>
            <a:r>
              <a:rPr lang="en-US" sz="3200" dirty="0" smtClean="0">
                <a:solidFill>
                  <a:schemeClr val="bg1">
                    <a:lumMod val="50000"/>
                  </a:schemeClr>
                </a:solidFill>
              </a:rPr>
              <a:t>Honeysuckle </a:t>
            </a:r>
            <a:r>
              <a:rPr lang="en-US" sz="3200" dirty="0" smtClean="0">
                <a:solidFill>
                  <a:schemeClr val="bg1">
                    <a:lumMod val="50000"/>
                  </a:schemeClr>
                </a:solidFill>
              </a:rPr>
              <a:t>(</a:t>
            </a:r>
            <a:r>
              <a:rPr lang="en-US" sz="3200" i="1" dirty="0" err="1" smtClean="0">
                <a:solidFill>
                  <a:schemeClr val="bg1">
                    <a:lumMod val="50000"/>
                  </a:schemeClr>
                </a:solidFill>
              </a:rPr>
              <a:t>Lonicera</a:t>
            </a:r>
            <a:r>
              <a:rPr lang="en-US" sz="3200" i="1" dirty="0" smtClean="0">
                <a:solidFill>
                  <a:schemeClr val="bg1">
                    <a:lumMod val="50000"/>
                  </a:schemeClr>
                </a:solidFill>
              </a:rPr>
              <a:t> </a:t>
            </a:r>
            <a:r>
              <a:rPr lang="en-US" sz="3200" i="1" dirty="0" err="1">
                <a:solidFill>
                  <a:schemeClr val="bg1">
                    <a:lumMod val="50000"/>
                  </a:schemeClr>
                </a:solidFill>
              </a:rPr>
              <a:t>maackii</a:t>
            </a:r>
            <a:r>
              <a:rPr lang="en-US" sz="3200" dirty="0" smtClean="0">
                <a:solidFill>
                  <a:schemeClr val="bg1">
                    <a:lumMod val="50000"/>
                  </a:schemeClr>
                </a:solidFill>
              </a:rPr>
              <a:t>)</a:t>
            </a:r>
            <a:endParaRPr lang="en-US" sz="3200" dirty="0">
              <a:solidFill>
                <a:schemeClr val="bg1">
                  <a:lumMod val="50000"/>
                </a:schemeClr>
              </a:solidFill>
            </a:endParaRPr>
          </a:p>
        </p:txBody>
      </p:sp>
      <p:sp>
        <p:nvSpPr>
          <p:cNvPr id="5" name="Content Placeholder 2"/>
          <p:cNvSpPr txBox="1">
            <a:spLocks/>
          </p:cNvSpPr>
          <p:nvPr/>
        </p:nvSpPr>
        <p:spPr>
          <a:xfrm>
            <a:off x="2180492" y="1958024"/>
            <a:ext cx="5915025" cy="3915555"/>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Chemical: </a:t>
            </a:r>
          </a:p>
          <a:p>
            <a:pPr lvl="1"/>
            <a:r>
              <a:rPr lang="en-US" sz="1600" dirty="0" smtClean="0"/>
              <a:t>Foliar</a:t>
            </a:r>
          </a:p>
          <a:p>
            <a:pPr lvl="1"/>
            <a:r>
              <a:rPr lang="en-US" sz="1600" dirty="0" smtClean="0"/>
              <a:t>Basal bark</a:t>
            </a:r>
          </a:p>
          <a:p>
            <a:pPr lvl="1"/>
            <a:r>
              <a:rPr lang="en-US" sz="1600" dirty="0" smtClean="0"/>
              <a:t>Cut stem</a:t>
            </a:r>
          </a:p>
          <a:p>
            <a:r>
              <a:rPr lang="en-US" sz="1600" dirty="0" smtClean="0"/>
              <a:t>Mechanical</a:t>
            </a:r>
          </a:p>
          <a:p>
            <a:pPr lvl="1"/>
            <a:r>
              <a:rPr lang="en-US" sz="1600" dirty="0" smtClean="0"/>
              <a:t>Root </a:t>
            </a:r>
            <a:r>
              <a:rPr lang="en-US" sz="1600" dirty="0"/>
              <a:t>systems are </a:t>
            </a:r>
            <a:r>
              <a:rPr lang="en-US" sz="1600" dirty="0" smtClean="0"/>
              <a:t>shallow</a:t>
            </a:r>
            <a:endParaRPr lang="en-US" sz="1600" dirty="0"/>
          </a:p>
          <a:p>
            <a:r>
              <a:rPr lang="en-US" sz="1600" dirty="0" smtClean="0"/>
              <a:t>Cultural</a:t>
            </a:r>
          </a:p>
          <a:p>
            <a:pPr lvl="1"/>
            <a:r>
              <a:rPr lang="en-US" sz="1600" dirty="0" smtClean="0"/>
              <a:t>Prescribed </a:t>
            </a:r>
            <a:r>
              <a:rPr lang="en-US" sz="1600" dirty="0"/>
              <a:t>fire may kill </a:t>
            </a:r>
            <a:r>
              <a:rPr lang="en-US" sz="1600" dirty="0" smtClean="0"/>
              <a:t>seedlings</a:t>
            </a:r>
          </a:p>
          <a:p>
            <a:r>
              <a:rPr lang="en-US" sz="1600" dirty="0" smtClean="0"/>
              <a:t>Biological</a:t>
            </a:r>
            <a:endParaRPr lang="en-US" sz="1600" dirty="0"/>
          </a:p>
        </p:txBody>
      </p:sp>
      <p:pic>
        <p:nvPicPr>
          <p:cNvPr id="6" name="Picture 6" descr="12370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0296" y="1928328"/>
            <a:ext cx="1527921" cy="2035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7FAF7B57-8F1C-446D-B099-7178048339B0}" type="slidenum">
              <a:rPr lang="en-US" smtClean="0">
                <a:solidFill>
                  <a:schemeClr val="bg1">
                    <a:lumMod val="50000"/>
                  </a:schemeClr>
                </a:solidFill>
              </a:rPr>
              <a:pPr/>
              <a:t>24</a:t>
            </a:fld>
            <a:endParaRPr lang="en-US" dirty="0">
              <a:solidFill>
                <a:schemeClr val="bg1">
                  <a:lumMod val="50000"/>
                </a:schemeClr>
              </a:solidFill>
            </a:endParaRPr>
          </a:p>
        </p:txBody>
      </p:sp>
      <p:pic>
        <p:nvPicPr>
          <p:cNvPr id="3" name="Picture 2"/>
          <p:cNvPicPr>
            <a:picLocks noChangeAspect="1"/>
          </p:cNvPicPr>
          <p:nvPr/>
        </p:nvPicPr>
        <p:blipFill>
          <a:blip r:embed="rId6"/>
          <a:stretch>
            <a:fillRect/>
          </a:stretch>
        </p:blipFill>
        <p:spPr>
          <a:xfrm>
            <a:off x="7012477" y="4207259"/>
            <a:ext cx="603557" cy="951059"/>
          </a:xfrm>
          <a:prstGeom prst="rect">
            <a:avLst/>
          </a:prstGeom>
        </p:spPr>
      </p:pic>
      <p:sp>
        <p:nvSpPr>
          <p:cNvPr id="7" name="Rectangle 6"/>
          <p:cNvSpPr/>
          <p:nvPr/>
        </p:nvSpPr>
        <p:spPr>
          <a:xfrm>
            <a:off x="6284969" y="5326886"/>
            <a:ext cx="2058577" cy="300082"/>
          </a:xfrm>
          <a:prstGeom prst="rect">
            <a:avLst/>
          </a:prstGeom>
        </p:spPr>
        <p:txBody>
          <a:bodyPr wrap="none">
            <a:spAutoFit/>
          </a:bodyPr>
          <a:lstStyle/>
          <a:p>
            <a:r>
              <a:rPr lang="en-US" sz="1350" dirty="0"/>
              <a:t>Page 7 in Management…</a:t>
            </a: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226606630"/>
      </p:ext>
    </p:extLst>
  </p:cSld>
  <p:clrMapOvr>
    <a:masterClrMapping/>
  </p:clrMapOvr>
  <mc:AlternateContent xmlns:mc="http://schemas.openxmlformats.org/markup-compatibility/2006" xmlns:p14="http://schemas.microsoft.com/office/powerpoint/2010/main">
    <mc:Choice Requires="p14">
      <p:transition spd="slow" p14:dur="2000" advTm="127595"/>
    </mc:Choice>
    <mc:Fallback xmlns="">
      <p:transition spd="slow" advTm="1275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3659" y="343563"/>
            <a:ext cx="7447925" cy="1221468"/>
          </a:xfrm>
        </p:spPr>
        <p:txBody>
          <a:bodyPr>
            <a:normAutofit/>
          </a:bodyPr>
          <a:lstStyle/>
          <a:p>
            <a:r>
              <a:rPr lang="en-US" sz="3200" dirty="0"/>
              <a:t>Autumn Olive </a:t>
            </a:r>
            <a:r>
              <a:rPr lang="en-US" sz="3200" dirty="0" smtClean="0"/>
              <a:t>(</a:t>
            </a:r>
            <a:r>
              <a:rPr lang="en-US" sz="3200" i="1" dirty="0" err="1"/>
              <a:t>Elageagnus</a:t>
            </a:r>
            <a:r>
              <a:rPr lang="en-US" sz="3200" i="1" dirty="0"/>
              <a:t> </a:t>
            </a:r>
            <a:r>
              <a:rPr lang="en-US" sz="3200" i="1" dirty="0" err="1"/>
              <a:t>umbellata</a:t>
            </a:r>
            <a:r>
              <a:rPr lang="en-US" sz="3200" dirty="0" smtClean="0"/>
              <a:t>)</a:t>
            </a:r>
            <a:endParaRPr lang="en-US" sz="1500" dirty="0"/>
          </a:p>
        </p:txBody>
      </p:sp>
      <p:sp>
        <p:nvSpPr>
          <p:cNvPr id="3" name="Content Placeholder 2"/>
          <p:cNvSpPr>
            <a:spLocks noGrp="1"/>
          </p:cNvSpPr>
          <p:nvPr>
            <p:ph idx="1"/>
          </p:nvPr>
        </p:nvSpPr>
        <p:spPr>
          <a:xfrm>
            <a:off x="1975703" y="1845482"/>
            <a:ext cx="4492511" cy="4443740"/>
          </a:xfrm>
        </p:spPr>
        <p:txBody>
          <a:bodyPr>
            <a:normAutofit/>
          </a:bodyPr>
          <a:lstStyle/>
          <a:p>
            <a:r>
              <a:rPr lang="en-US" dirty="0" smtClean="0"/>
              <a:t>Chemical</a:t>
            </a:r>
            <a:r>
              <a:rPr lang="en-US" dirty="0"/>
              <a:t>: </a:t>
            </a:r>
            <a:endParaRPr lang="en-US" dirty="0" smtClean="0"/>
          </a:p>
          <a:p>
            <a:pPr lvl="1"/>
            <a:r>
              <a:rPr lang="en-US" dirty="0" smtClean="0"/>
              <a:t>Foliar</a:t>
            </a:r>
          </a:p>
          <a:p>
            <a:pPr lvl="1"/>
            <a:r>
              <a:rPr lang="en-US" dirty="0" smtClean="0"/>
              <a:t>Cut stem</a:t>
            </a:r>
          </a:p>
          <a:p>
            <a:pPr lvl="1"/>
            <a:r>
              <a:rPr lang="en-US" dirty="0" smtClean="0"/>
              <a:t>Basal bark</a:t>
            </a:r>
          </a:p>
          <a:p>
            <a:r>
              <a:rPr lang="en-US" dirty="0" smtClean="0"/>
              <a:t>Mechanical</a:t>
            </a:r>
          </a:p>
          <a:p>
            <a:pPr lvl="1"/>
            <a:r>
              <a:rPr lang="en-US" dirty="0" smtClean="0"/>
              <a:t>Autumn </a:t>
            </a:r>
            <a:r>
              <a:rPr lang="en-US" dirty="0"/>
              <a:t>olive root systems are deep. </a:t>
            </a:r>
            <a:endParaRPr lang="en-US" dirty="0" smtClean="0"/>
          </a:p>
          <a:p>
            <a:r>
              <a:rPr lang="en-US" dirty="0" smtClean="0"/>
              <a:t>Cultural </a:t>
            </a:r>
          </a:p>
          <a:p>
            <a:pPr lvl="1"/>
            <a:r>
              <a:rPr lang="en-US" dirty="0" smtClean="0"/>
              <a:t>Prescribed </a:t>
            </a:r>
            <a:r>
              <a:rPr lang="en-US" dirty="0"/>
              <a:t>fire has little impact and is not recommended for autumn olive </a:t>
            </a:r>
            <a:r>
              <a:rPr lang="en-US" dirty="0" smtClean="0"/>
              <a:t>control</a:t>
            </a:r>
          </a:p>
          <a:p>
            <a:r>
              <a:rPr lang="en-US" dirty="0" smtClean="0"/>
              <a:t>Biological</a:t>
            </a:r>
            <a:endParaRPr lang="en-US" dirty="0"/>
          </a:p>
        </p:txBody>
      </p:sp>
      <p:sp>
        <p:nvSpPr>
          <p:cNvPr id="5" name="Slide Number Placeholder 4"/>
          <p:cNvSpPr>
            <a:spLocks noGrp="1"/>
          </p:cNvSpPr>
          <p:nvPr>
            <p:ph type="sldNum" sz="quarter" idx="12"/>
          </p:nvPr>
        </p:nvSpPr>
        <p:spPr/>
        <p:txBody>
          <a:bodyPr/>
          <a:lstStyle/>
          <a:p>
            <a:fld id="{7FAF7B57-8F1C-446D-B099-7178048339B0}" type="slidenum">
              <a:rPr lang="en-US" smtClean="0">
                <a:solidFill>
                  <a:schemeClr val="bg1">
                    <a:lumMod val="50000"/>
                  </a:schemeClr>
                </a:solidFill>
              </a:rPr>
              <a:pPr/>
              <a:t>25</a:t>
            </a:fld>
            <a:endParaRPr lang="en-US" dirty="0">
              <a:solidFill>
                <a:schemeClr val="bg1">
                  <a:lumMod val="50000"/>
                </a:schemeClr>
              </a:solidFil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34368" y="1845482"/>
            <a:ext cx="2652432" cy="1789010"/>
          </a:xfrm>
          <a:prstGeom prst="rect">
            <a:avLst/>
          </a:prstGeom>
        </p:spPr>
      </p:pic>
      <p:sp>
        <p:nvSpPr>
          <p:cNvPr id="6" name="Rectangle 5"/>
          <p:cNvSpPr/>
          <p:nvPr/>
        </p:nvSpPr>
        <p:spPr>
          <a:xfrm>
            <a:off x="6323280" y="5317569"/>
            <a:ext cx="2074607" cy="300082"/>
          </a:xfrm>
          <a:prstGeom prst="rect">
            <a:avLst/>
          </a:prstGeom>
        </p:spPr>
        <p:txBody>
          <a:bodyPr wrap="none">
            <a:spAutoFit/>
          </a:bodyPr>
          <a:lstStyle/>
          <a:p>
            <a:r>
              <a:rPr lang="en-US" sz="1350" dirty="0"/>
              <a:t>Page 8 in Management…</a:t>
            </a: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526498995"/>
      </p:ext>
    </p:extLst>
  </p:cSld>
  <p:clrMapOvr>
    <a:masterClrMapping/>
  </p:clrMapOvr>
  <mc:AlternateContent xmlns:mc="http://schemas.openxmlformats.org/markup-compatibility/2006" xmlns:p14="http://schemas.microsoft.com/office/powerpoint/2010/main">
    <mc:Choice Requires="p14">
      <p:transition spd="slow" p14:dur="2000" advTm="125120"/>
    </mc:Choice>
    <mc:Fallback xmlns="">
      <p:transition spd="slow" advTm="1251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7366" y="422407"/>
            <a:ext cx="7736634" cy="642555"/>
          </a:xfrm>
        </p:spPr>
        <p:txBody>
          <a:bodyPr>
            <a:noAutofit/>
          </a:bodyPr>
          <a:lstStyle/>
          <a:p>
            <a:r>
              <a:rPr lang="en-US" sz="3200" dirty="0"/>
              <a:t>Winged burning bush (</a:t>
            </a:r>
            <a:r>
              <a:rPr lang="en-US" sz="3200" i="1" dirty="0" smtClean="0"/>
              <a:t>Euonymus </a:t>
            </a:r>
            <a:r>
              <a:rPr lang="en-US" sz="3200" i="1" dirty="0" err="1"/>
              <a:t>alatus</a:t>
            </a:r>
            <a:r>
              <a:rPr lang="en-US" sz="3200" dirty="0"/>
              <a:t>)</a:t>
            </a:r>
          </a:p>
        </p:txBody>
      </p:sp>
      <p:sp>
        <p:nvSpPr>
          <p:cNvPr id="3" name="Content Placeholder 2"/>
          <p:cNvSpPr>
            <a:spLocks noGrp="1"/>
          </p:cNvSpPr>
          <p:nvPr>
            <p:ph idx="1"/>
          </p:nvPr>
        </p:nvSpPr>
        <p:spPr>
          <a:xfrm>
            <a:off x="1846484" y="1730643"/>
            <a:ext cx="4473392" cy="4974957"/>
          </a:xfrm>
        </p:spPr>
        <p:txBody>
          <a:bodyPr>
            <a:normAutofit/>
          </a:bodyPr>
          <a:lstStyle/>
          <a:p>
            <a:r>
              <a:rPr lang="en-US" dirty="0" smtClean="0"/>
              <a:t>Chemical</a:t>
            </a:r>
            <a:r>
              <a:rPr lang="en-US" dirty="0"/>
              <a:t>: </a:t>
            </a:r>
            <a:endParaRPr lang="en-US" dirty="0" smtClean="0"/>
          </a:p>
          <a:p>
            <a:pPr lvl="1"/>
            <a:r>
              <a:rPr lang="en-US" dirty="0" smtClean="0"/>
              <a:t>Foliar</a:t>
            </a:r>
          </a:p>
          <a:p>
            <a:pPr lvl="1"/>
            <a:r>
              <a:rPr lang="en-US" dirty="0" smtClean="0"/>
              <a:t>Basal bark</a:t>
            </a:r>
          </a:p>
          <a:p>
            <a:pPr lvl="1"/>
            <a:r>
              <a:rPr lang="en-US" dirty="0" smtClean="0"/>
              <a:t>Cut stem</a:t>
            </a:r>
          </a:p>
          <a:p>
            <a:r>
              <a:rPr lang="en-US" dirty="0" smtClean="0"/>
              <a:t>Mechanical</a:t>
            </a:r>
          </a:p>
          <a:p>
            <a:pPr lvl="1"/>
            <a:r>
              <a:rPr lang="en-US" dirty="0" smtClean="0"/>
              <a:t>Plants </a:t>
            </a:r>
            <a:r>
              <a:rPr lang="en-US" dirty="0"/>
              <a:t>can be pulled from the ground when the soil is </a:t>
            </a:r>
            <a:r>
              <a:rPr lang="en-US" dirty="0" smtClean="0"/>
              <a:t>moist</a:t>
            </a:r>
            <a:endParaRPr lang="en-US" dirty="0"/>
          </a:p>
          <a:p>
            <a:r>
              <a:rPr lang="en-US" dirty="0" smtClean="0"/>
              <a:t>Cultural</a:t>
            </a:r>
          </a:p>
          <a:p>
            <a:pPr lvl="1"/>
            <a:r>
              <a:rPr lang="en-US" dirty="0" smtClean="0"/>
              <a:t>Prescribed </a:t>
            </a:r>
            <a:r>
              <a:rPr lang="en-US" dirty="0"/>
              <a:t>fire may kill seedlings but generally not large plants</a:t>
            </a:r>
            <a:r>
              <a:rPr lang="en-US" dirty="0" smtClean="0"/>
              <a:t>.</a:t>
            </a:r>
            <a:endParaRPr lang="en-US" dirty="0"/>
          </a:p>
        </p:txBody>
      </p:sp>
      <p:sp>
        <p:nvSpPr>
          <p:cNvPr id="5" name="Slide Number Placeholder 4"/>
          <p:cNvSpPr>
            <a:spLocks noGrp="1"/>
          </p:cNvSpPr>
          <p:nvPr>
            <p:ph type="sldNum" sz="quarter" idx="12"/>
          </p:nvPr>
        </p:nvSpPr>
        <p:spPr/>
        <p:txBody>
          <a:bodyPr/>
          <a:lstStyle/>
          <a:p>
            <a:fld id="{7FAF7B57-8F1C-446D-B099-7178048339B0}" type="slidenum">
              <a:rPr lang="en-US" smtClean="0">
                <a:solidFill>
                  <a:schemeClr val="bg1">
                    <a:lumMod val="50000"/>
                  </a:schemeClr>
                </a:solidFill>
              </a:rPr>
              <a:pPr/>
              <a:t>26</a:t>
            </a:fld>
            <a:endParaRPr lang="en-US" dirty="0">
              <a:solidFill>
                <a:schemeClr val="bg1">
                  <a:lumMod val="50000"/>
                </a:schemeClr>
              </a:solidFil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19875" y="1958024"/>
            <a:ext cx="2496515" cy="1872386"/>
          </a:xfrm>
          <a:prstGeom prst="rect">
            <a:avLst/>
          </a:prstGeom>
        </p:spPr>
      </p:pic>
      <p:sp>
        <p:nvSpPr>
          <p:cNvPr id="6" name="Rectangle 5"/>
          <p:cNvSpPr/>
          <p:nvPr/>
        </p:nvSpPr>
        <p:spPr>
          <a:xfrm>
            <a:off x="6501013" y="5280167"/>
            <a:ext cx="2141933" cy="300082"/>
          </a:xfrm>
          <a:prstGeom prst="rect">
            <a:avLst/>
          </a:prstGeom>
        </p:spPr>
        <p:txBody>
          <a:bodyPr wrap="none">
            <a:spAutoFit/>
          </a:bodyPr>
          <a:lstStyle/>
          <a:p>
            <a:r>
              <a:rPr lang="en-US" sz="1350" dirty="0"/>
              <a:t>Page 21 in Management…</a:t>
            </a: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656426484"/>
      </p:ext>
    </p:extLst>
  </p:cSld>
  <p:clrMapOvr>
    <a:masterClrMapping/>
  </p:clrMapOvr>
  <mc:AlternateContent xmlns:mc="http://schemas.openxmlformats.org/markup-compatibility/2006" xmlns:p14="http://schemas.microsoft.com/office/powerpoint/2010/main">
    <mc:Choice Requires="p14">
      <p:transition spd="slow" p14:dur="2000" advTm="29156"/>
    </mc:Choice>
    <mc:Fallback xmlns="">
      <p:transition spd="slow" advTm="29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Multiflora Rose </a:t>
            </a:r>
            <a:r>
              <a:rPr lang="en-US" i="1" dirty="0"/>
              <a:t>(Rosa multiflora)</a:t>
            </a:r>
            <a:endParaRPr lang="en-US" dirty="0"/>
          </a:p>
        </p:txBody>
      </p:sp>
      <p:sp>
        <p:nvSpPr>
          <p:cNvPr id="4" name="Content Placeholder 3"/>
          <p:cNvSpPr>
            <a:spLocks noGrp="1"/>
          </p:cNvSpPr>
          <p:nvPr>
            <p:ph idx="1"/>
          </p:nvPr>
        </p:nvSpPr>
        <p:spPr>
          <a:xfrm>
            <a:off x="1818457" y="2335159"/>
            <a:ext cx="5049759" cy="4370441"/>
          </a:xfrm>
        </p:spPr>
        <p:txBody>
          <a:bodyPr>
            <a:normAutofit/>
          </a:bodyPr>
          <a:lstStyle/>
          <a:p>
            <a:r>
              <a:rPr lang="en-US" dirty="0"/>
              <a:t>Chemical: </a:t>
            </a:r>
            <a:endParaRPr lang="en-US" dirty="0" smtClean="0"/>
          </a:p>
          <a:p>
            <a:pPr lvl="1"/>
            <a:r>
              <a:rPr lang="en-US" dirty="0" smtClean="0"/>
              <a:t>Foliar</a:t>
            </a:r>
          </a:p>
          <a:p>
            <a:pPr lvl="1"/>
            <a:r>
              <a:rPr lang="en-US" dirty="0" smtClean="0"/>
              <a:t>Basal bark</a:t>
            </a:r>
          </a:p>
          <a:p>
            <a:pPr lvl="1"/>
            <a:r>
              <a:rPr lang="en-US" dirty="0" smtClean="0"/>
              <a:t>Cut stem</a:t>
            </a:r>
          </a:p>
          <a:p>
            <a:r>
              <a:rPr lang="en-US" dirty="0" smtClean="0"/>
              <a:t>Mechanical</a:t>
            </a:r>
            <a:endParaRPr lang="en-US" dirty="0"/>
          </a:p>
          <a:p>
            <a:pPr lvl="1"/>
            <a:r>
              <a:rPr lang="en-US" dirty="0" smtClean="0"/>
              <a:t> </a:t>
            </a:r>
            <a:r>
              <a:rPr lang="en-US" dirty="0"/>
              <a:t>Mechanical removal may be impractical </a:t>
            </a:r>
            <a:endParaRPr lang="en-US" dirty="0" smtClean="0"/>
          </a:p>
          <a:p>
            <a:r>
              <a:rPr lang="en-US" dirty="0" smtClean="0"/>
              <a:t>Cultural</a:t>
            </a:r>
            <a:r>
              <a:rPr lang="en-US" dirty="0"/>
              <a:t>: </a:t>
            </a:r>
            <a:endParaRPr lang="en-US" dirty="0" smtClean="0"/>
          </a:p>
          <a:p>
            <a:pPr lvl="1"/>
            <a:r>
              <a:rPr lang="en-US" dirty="0" smtClean="0"/>
              <a:t>Prescribed </a:t>
            </a:r>
            <a:r>
              <a:rPr lang="en-US" dirty="0"/>
              <a:t>fire may kill seedlings, but older plants will likely </a:t>
            </a:r>
            <a:r>
              <a:rPr lang="en-US" dirty="0" err="1" smtClean="0"/>
              <a:t>resprout</a:t>
            </a:r>
            <a:endParaRPr lang="en-US" dirty="0"/>
          </a:p>
        </p:txBody>
      </p:sp>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27</a:t>
            </a:fld>
            <a:endParaRPr lang="en-US" dirty="0">
              <a:solidFill>
                <a:schemeClr val="bg1">
                  <a:lumMod val="50000"/>
                </a:schemeClr>
              </a:solidFill>
            </a:endParaRPr>
          </a:p>
        </p:txBody>
      </p:sp>
      <p:pic>
        <p:nvPicPr>
          <p:cNvPr id="5" name="Picture 4"/>
          <p:cNvPicPr>
            <a:picLocks noChangeAspect="1"/>
          </p:cNvPicPr>
          <p:nvPr/>
        </p:nvPicPr>
        <p:blipFill>
          <a:blip r:embed="rId5"/>
          <a:stretch>
            <a:fillRect/>
          </a:stretch>
        </p:blipFill>
        <p:spPr>
          <a:xfrm>
            <a:off x="6868216" y="1881717"/>
            <a:ext cx="1967936" cy="2493617"/>
          </a:xfrm>
          <a:prstGeom prst="rect">
            <a:avLst/>
          </a:prstGeom>
        </p:spPr>
      </p:pic>
      <p:pic>
        <p:nvPicPr>
          <p:cNvPr id="6" name="Picture 5"/>
          <p:cNvPicPr>
            <a:picLocks noChangeAspect="1"/>
          </p:cNvPicPr>
          <p:nvPr/>
        </p:nvPicPr>
        <p:blipFill>
          <a:blip r:embed="rId6"/>
          <a:stretch>
            <a:fillRect/>
          </a:stretch>
        </p:blipFill>
        <p:spPr>
          <a:xfrm>
            <a:off x="7550406" y="4480477"/>
            <a:ext cx="603557" cy="951059"/>
          </a:xfrm>
          <a:prstGeom prst="rect">
            <a:avLst/>
          </a:prstGeom>
        </p:spPr>
      </p:pic>
      <p:sp>
        <p:nvSpPr>
          <p:cNvPr id="7" name="Rectangle 6"/>
          <p:cNvSpPr/>
          <p:nvPr/>
        </p:nvSpPr>
        <p:spPr>
          <a:xfrm>
            <a:off x="6699028" y="5835477"/>
            <a:ext cx="2137124" cy="300082"/>
          </a:xfrm>
          <a:prstGeom prst="rect">
            <a:avLst/>
          </a:prstGeom>
        </p:spPr>
        <p:txBody>
          <a:bodyPr wrap="none">
            <a:spAutoFit/>
          </a:bodyPr>
          <a:lstStyle/>
          <a:p>
            <a:r>
              <a:rPr lang="en-US" sz="1350" dirty="0"/>
              <a:t>Page 15 in Management…</a:t>
            </a: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437279545"/>
      </p:ext>
    </p:extLst>
  </p:cSld>
  <p:clrMapOvr>
    <a:masterClrMapping/>
  </p:clrMapOvr>
  <mc:AlternateContent xmlns:mc="http://schemas.openxmlformats.org/markup-compatibility/2006" xmlns:p14="http://schemas.microsoft.com/office/powerpoint/2010/main">
    <mc:Choice Requires="p14">
      <p:transition spd="slow" p14:dur="2000" advTm="51588"/>
    </mc:Choice>
    <mc:Fallback xmlns="">
      <p:transition spd="slow" advTm="515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Japanese honeysuckle (</a:t>
            </a:r>
            <a:r>
              <a:rPr lang="en-US" i="1" dirty="0" err="1"/>
              <a:t>Lonicera</a:t>
            </a:r>
            <a:r>
              <a:rPr lang="en-US" i="1" dirty="0"/>
              <a:t> japonica</a:t>
            </a:r>
            <a:r>
              <a:rPr lang="en-US" dirty="0"/>
              <a:t>)</a:t>
            </a:r>
          </a:p>
        </p:txBody>
      </p:sp>
      <p:sp>
        <p:nvSpPr>
          <p:cNvPr id="4" name="Content Placeholder 3"/>
          <p:cNvSpPr>
            <a:spLocks noGrp="1"/>
          </p:cNvSpPr>
          <p:nvPr>
            <p:ph idx="1"/>
          </p:nvPr>
        </p:nvSpPr>
        <p:spPr>
          <a:xfrm>
            <a:off x="1754846" y="1953852"/>
            <a:ext cx="5140188" cy="4646238"/>
          </a:xfrm>
        </p:spPr>
        <p:txBody>
          <a:bodyPr>
            <a:normAutofit/>
          </a:bodyPr>
          <a:lstStyle/>
          <a:p>
            <a:r>
              <a:rPr lang="en-US" dirty="0" smtClean="0"/>
              <a:t>Chemical </a:t>
            </a:r>
          </a:p>
          <a:p>
            <a:pPr lvl="1"/>
            <a:r>
              <a:rPr lang="en-US" dirty="0" smtClean="0"/>
              <a:t>Foliar </a:t>
            </a:r>
          </a:p>
          <a:p>
            <a:pPr lvl="1"/>
            <a:r>
              <a:rPr lang="en-US" dirty="0" smtClean="0"/>
              <a:t>Basal </a:t>
            </a:r>
            <a:r>
              <a:rPr lang="en-US" dirty="0"/>
              <a:t>bark </a:t>
            </a:r>
            <a:endParaRPr lang="en-US" dirty="0" smtClean="0"/>
          </a:p>
          <a:p>
            <a:pPr lvl="1"/>
            <a:r>
              <a:rPr lang="en-US" dirty="0" smtClean="0"/>
              <a:t>Cut stem</a:t>
            </a:r>
          </a:p>
          <a:p>
            <a:r>
              <a:rPr lang="en-US" dirty="0" smtClean="0"/>
              <a:t>Mechanical </a:t>
            </a:r>
          </a:p>
          <a:p>
            <a:pPr lvl="1"/>
            <a:r>
              <a:rPr lang="en-US" dirty="0" smtClean="0"/>
              <a:t>Root </a:t>
            </a:r>
            <a:r>
              <a:rPr lang="en-US" dirty="0"/>
              <a:t>systems may be removed by pulling or digging, but removal of the entire root system is difficult and follow up treatments may be needed. </a:t>
            </a:r>
            <a:endParaRPr lang="en-US" dirty="0" smtClean="0"/>
          </a:p>
          <a:p>
            <a:r>
              <a:rPr lang="en-US" dirty="0" smtClean="0"/>
              <a:t>Cultural </a:t>
            </a:r>
          </a:p>
          <a:p>
            <a:pPr lvl="1"/>
            <a:r>
              <a:rPr lang="en-US" dirty="0" smtClean="0"/>
              <a:t>Spring </a:t>
            </a:r>
            <a:r>
              <a:rPr lang="en-US" dirty="0"/>
              <a:t>burns can kill young plants and remove dense growth to facilitate </a:t>
            </a:r>
            <a:r>
              <a:rPr lang="en-US" dirty="0" smtClean="0"/>
              <a:t>herbicide treatment</a:t>
            </a:r>
          </a:p>
          <a:p>
            <a:r>
              <a:rPr lang="en-US" dirty="0" smtClean="0"/>
              <a:t>Biological</a:t>
            </a:r>
            <a:endParaRPr lang="en-US" dirty="0"/>
          </a:p>
        </p:txBody>
      </p:sp>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28</a:t>
            </a:fld>
            <a:endParaRPr lang="en-US" dirty="0">
              <a:solidFill>
                <a:schemeClr val="bg1">
                  <a:lumMod val="50000"/>
                </a:schemeClr>
              </a:solidFill>
            </a:endParaRPr>
          </a:p>
        </p:txBody>
      </p:sp>
      <p:pic>
        <p:nvPicPr>
          <p:cNvPr id="5" name="Picture 4"/>
          <p:cNvPicPr>
            <a:picLocks noChangeAspect="1"/>
          </p:cNvPicPr>
          <p:nvPr/>
        </p:nvPicPr>
        <p:blipFill>
          <a:blip r:embed="rId5"/>
          <a:stretch>
            <a:fillRect/>
          </a:stretch>
        </p:blipFill>
        <p:spPr>
          <a:xfrm>
            <a:off x="6895033" y="1792526"/>
            <a:ext cx="2093098" cy="2172153"/>
          </a:xfrm>
          <a:prstGeom prst="rect">
            <a:avLst/>
          </a:prstGeom>
        </p:spPr>
      </p:pic>
      <p:pic>
        <p:nvPicPr>
          <p:cNvPr id="6" name="Picture 5"/>
          <p:cNvPicPr>
            <a:picLocks noChangeAspect="1"/>
          </p:cNvPicPr>
          <p:nvPr/>
        </p:nvPicPr>
        <p:blipFill>
          <a:blip r:embed="rId6"/>
          <a:stretch>
            <a:fillRect/>
          </a:stretch>
        </p:blipFill>
        <p:spPr>
          <a:xfrm>
            <a:off x="7639803" y="4223470"/>
            <a:ext cx="603557" cy="951059"/>
          </a:xfrm>
          <a:prstGeom prst="rect">
            <a:avLst/>
          </a:prstGeom>
        </p:spPr>
      </p:pic>
      <p:sp>
        <p:nvSpPr>
          <p:cNvPr id="7" name="Rectangle 6"/>
          <p:cNvSpPr/>
          <p:nvPr/>
        </p:nvSpPr>
        <p:spPr>
          <a:xfrm>
            <a:off x="6723518" y="5520595"/>
            <a:ext cx="2119491" cy="300082"/>
          </a:xfrm>
          <a:prstGeom prst="rect">
            <a:avLst/>
          </a:prstGeom>
        </p:spPr>
        <p:txBody>
          <a:bodyPr wrap="none">
            <a:spAutoFit/>
          </a:bodyPr>
          <a:lstStyle/>
          <a:p>
            <a:r>
              <a:rPr lang="en-US" sz="1350" dirty="0"/>
              <a:t>Page 11 in Management…</a:t>
            </a:r>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32524596"/>
      </p:ext>
    </p:extLst>
  </p:cSld>
  <p:clrMapOvr>
    <a:masterClrMapping/>
  </p:clrMapOvr>
  <mc:AlternateContent xmlns:mc="http://schemas.openxmlformats.org/markup-compatibility/2006" xmlns:p14="http://schemas.microsoft.com/office/powerpoint/2010/main">
    <mc:Choice Requires="p14">
      <p:transition spd="slow" p14:dur="2000" advTm="104023"/>
    </mc:Choice>
    <mc:Fallback xmlns="">
      <p:transition spd="slow" advTm="1040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247" y="329784"/>
            <a:ext cx="7421753" cy="611558"/>
          </a:xfrm>
        </p:spPr>
        <p:txBody>
          <a:bodyPr>
            <a:normAutofit fontScale="90000"/>
          </a:bodyPr>
          <a:lstStyle/>
          <a:p>
            <a:r>
              <a:rPr lang="en-US" sz="3200" dirty="0"/>
              <a:t>Oriental Bittersweet (</a:t>
            </a:r>
            <a:r>
              <a:rPr lang="en-US" sz="3200" i="1" dirty="0" err="1"/>
              <a:t>Celastrus</a:t>
            </a:r>
            <a:r>
              <a:rPr lang="en-US" sz="3200" i="1" dirty="0"/>
              <a:t> </a:t>
            </a:r>
            <a:r>
              <a:rPr lang="en-US" sz="3200" i="1" dirty="0" err="1"/>
              <a:t>orbiculatus</a:t>
            </a:r>
            <a:r>
              <a:rPr lang="en-US" sz="3200" dirty="0"/>
              <a:t>)</a:t>
            </a:r>
          </a:p>
        </p:txBody>
      </p:sp>
      <p:sp>
        <p:nvSpPr>
          <p:cNvPr id="3" name="Content Placeholder 2"/>
          <p:cNvSpPr>
            <a:spLocks noGrp="1"/>
          </p:cNvSpPr>
          <p:nvPr>
            <p:ph idx="1"/>
          </p:nvPr>
        </p:nvSpPr>
        <p:spPr>
          <a:xfrm>
            <a:off x="1722247" y="1606659"/>
            <a:ext cx="5081469" cy="5098941"/>
          </a:xfrm>
        </p:spPr>
        <p:txBody>
          <a:bodyPr>
            <a:normAutofit/>
          </a:bodyPr>
          <a:lstStyle/>
          <a:p>
            <a:r>
              <a:rPr lang="en-US" dirty="0" smtClean="0"/>
              <a:t>Chemical</a:t>
            </a:r>
            <a:r>
              <a:rPr lang="en-US" dirty="0"/>
              <a:t>: </a:t>
            </a:r>
            <a:endParaRPr lang="en-US" dirty="0" smtClean="0"/>
          </a:p>
          <a:p>
            <a:pPr lvl="1"/>
            <a:r>
              <a:rPr lang="en-US" dirty="0" smtClean="0"/>
              <a:t>Foliar</a:t>
            </a:r>
          </a:p>
          <a:p>
            <a:pPr lvl="1"/>
            <a:r>
              <a:rPr lang="en-US" dirty="0" smtClean="0"/>
              <a:t>Basal bark</a:t>
            </a:r>
            <a:endParaRPr lang="en-US" dirty="0"/>
          </a:p>
          <a:p>
            <a:pPr lvl="1"/>
            <a:r>
              <a:rPr lang="en-US" dirty="0"/>
              <a:t>Cut </a:t>
            </a:r>
            <a:r>
              <a:rPr lang="en-US" dirty="0" smtClean="0"/>
              <a:t>stem</a:t>
            </a:r>
            <a:endParaRPr lang="en-US" dirty="0"/>
          </a:p>
          <a:p>
            <a:pPr lvl="2"/>
            <a:r>
              <a:rPr lang="en-US" dirty="0" smtClean="0"/>
              <a:t>Can be effective, but not recommended</a:t>
            </a:r>
          </a:p>
          <a:p>
            <a:r>
              <a:rPr lang="en-US" dirty="0" smtClean="0"/>
              <a:t>Mechanical</a:t>
            </a:r>
          </a:p>
          <a:p>
            <a:pPr lvl="1"/>
            <a:r>
              <a:rPr lang="en-US" dirty="0" smtClean="0"/>
              <a:t>Seedlings can </a:t>
            </a:r>
            <a:r>
              <a:rPr lang="en-US" dirty="0"/>
              <a:t>be pulled by hand, </a:t>
            </a:r>
            <a:r>
              <a:rPr lang="en-US" dirty="0" smtClean="0"/>
              <a:t>but may lead </a:t>
            </a:r>
            <a:r>
              <a:rPr lang="en-US" dirty="0"/>
              <a:t>to </a:t>
            </a:r>
            <a:r>
              <a:rPr lang="en-US" dirty="0" err="1" smtClean="0"/>
              <a:t>resprouting</a:t>
            </a:r>
            <a:r>
              <a:rPr lang="en-US" dirty="0" smtClean="0"/>
              <a:t>  </a:t>
            </a:r>
            <a:endParaRPr lang="en-US" dirty="0"/>
          </a:p>
          <a:p>
            <a:r>
              <a:rPr lang="en-US" dirty="0" smtClean="0"/>
              <a:t>Cultural </a:t>
            </a:r>
          </a:p>
          <a:p>
            <a:pPr lvl="1"/>
            <a:r>
              <a:rPr lang="en-US" dirty="0" smtClean="0"/>
              <a:t>Prescribed </a:t>
            </a:r>
            <a:r>
              <a:rPr lang="en-US" dirty="0"/>
              <a:t>fire may kill seedlings but will top-kill larger plants, which will stimulate root suckering.  Fire without integrated treatment with herbicides may increase stem density 2 to 3 times</a:t>
            </a:r>
            <a:r>
              <a:rPr lang="en-US" dirty="0" smtClean="0"/>
              <a:t>.</a:t>
            </a:r>
            <a:endParaRPr lang="en-US" dirty="0"/>
          </a:p>
        </p:txBody>
      </p:sp>
      <p:sp>
        <p:nvSpPr>
          <p:cNvPr id="6" name="Slide Number Placeholder 5"/>
          <p:cNvSpPr>
            <a:spLocks noGrp="1"/>
          </p:cNvSpPr>
          <p:nvPr>
            <p:ph type="sldNum" sz="quarter" idx="12"/>
          </p:nvPr>
        </p:nvSpPr>
        <p:spPr/>
        <p:txBody>
          <a:bodyPr/>
          <a:lstStyle/>
          <a:p>
            <a:fld id="{7FAF7B57-8F1C-446D-B099-7178048339B0}" type="slidenum">
              <a:rPr lang="en-US" smtClean="0">
                <a:solidFill>
                  <a:schemeClr val="bg1">
                    <a:lumMod val="50000"/>
                  </a:schemeClr>
                </a:solidFill>
              </a:rPr>
              <a:pPr/>
              <a:t>29</a:t>
            </a:fld>
            <a:endParaRPr lang="en-US" dirty="0">
              <a:solidFill>
                <a:schemeClr val="bg1">
                  <a:lumMod val="50000"/>
                </a:schemeClr>
              </a:solidFil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1299" y="1958024"/>
            <a:ext cx="1601959" cy="2405343"/>
          </a:xfrm>
          <a:prstGeom prst="rect">
            <a:avLst/>
          </a:prstGeom>
        </p:spPr>
      </p:pic>
      <p:pic>
        <p:nvPicPr>
          <p:cNvPr id="5" name="Picture 2" descr="http://images.clipartpanda.com/flame-clipart-di79EB7i9.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70982" y="4639812"/>
            <a:ext cx="602591" cy="95011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803716" y="5780188"/>
            <a:ext cx="2137124" cy="300082"/>
          </a:xfrm>
          <a:prstGeom prst="rect">
            <a:avLst/>
          </a:prstGeom>
        </p:spPr>
        <p:txBody>
          <a:bodyPr wrap="none">
            <a:spAutoFit/>
          </a:bodyPr>
          <a:lstStyle/>
          <a:p>
            <a:r>
              <a:rPr lang="en-US" sz="1350" dirty="0"/>
              <a:t>Page 15 in Management…</a:t>
            </a:r>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47805959"/>
      </p:ext>
    </p:extLst>
  </p:cSld>
  <p:clrMapOvr>
    <a:masterClrMapping/>
  </p:clrMapOvr>
  <mc:AlternateContent xmlns:mc="http://schemas.openxmlformats.org/markup-compatibility/2006" xmlns:p14="http://schemas.microsoft.com/office/powerpoint/2010/main">
    <mc:Choice Requires="p14">
      <p:transition spd="slow" p14:dur="2000" advTm="103331"/>
    </mc:Choice>
    <mc:Fallback xmlns="">
      <p:transition spd="slow" advTm="1033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Rot="1" noChangeArrowheads="1"/>
          </p:cNvSpPr>
          <p:nvPr>
            <p:ph type="title"/>
          </p:nvPr>
        </p:nvSpPr>
        <p:spPr/>
        <p:txBody>
          <a:bodyPr/>
          <a:lstStyle/>
          <a:p>
            <a:pPr eaLnBrk="1" hangingPunct="1"/>
            <a:r>
              <a:rPr lang="en-US" dirty="0" smtClean="0"/>
              <a:t>Using Plant Phenology</a:t>
            </a:r>
          </a:p>
        </p:txBody>
      </p:sp>
      <p:pic>
        <p:nvPicPr>
          <p:cNvPr id="6" name="Content Placeholder 5"/>
          <p:cNvPicPr>
            <a:picLocks noGrp="1" noChangeAspect="1"/>
          </p:cNvPicPr>
          <p:nvPr>
            <p:ph idx="1"/>
          </p:nvPr>
        </p:nvPicPr>
        <p:blipFill>
          <a:blip r:embed="rId5"/>
          <a:stretch>
            <a:fillRect/>
          </a:stretch>
        </p:blipFill>
        <p:spPr>
          <a:xfrm>
            <a:off x="1176834" y="1467697"/>
            <a:ext cx="2453436" cy="4492208"/>
          </a:xfrm>
          <a:prstGeom prst="rect">
            <a:avLst/>
          </a:prstGeom>
        </p:spPr>
      </p:pic>
      <p:sp>
        <p:nvSpPr>
          <p:cNvPr id="3" name="Slide Number Placeholder 2"/>
          <p:cNvSpPr>
            <a:spLocks noGrp="1"/>
          </p:cNvSpPr>
          <p:nvPr>
            <p:ph type="sldNum" sz="quarter" idx="12"/>
          </p:nvPr>
        </p:nvSpPr>
        <p:spPr/>
        <p:txBody>
          <a:bodyPr/>
          <a:lstStyle/>
          <a:p>
            <a:fld id="{7FAF7B57-8F1C-446D-B099-7178048339B0}" type="slidenum">
              <a:rPr lang="en-US" smtClean="0">
                <a:solidFill>
                  <a:prstClr val="white">
                    <a:lumMod val="50000"/>
                  </a:prstClr>
                </a:solidFill>
              </a:rPr>
              <a:pPr/>
              <a:t>3</a:t>
            </a:fld>
            <a:endParaRPr lang="en-US" dirty="0">
              <a:solidFill>
                <a:prstClr val="white">
                  <a:lumMod val="50000"/>
                </a:prstClr>
              </a:solidFill>
            </a:endParaRPr>
          </a:p>
        </p:txBody>
      </p:sp>
      <p:pic>
        <p:nvPicPr>
          <p:cNvPr id="7" name="Picture 6"/>
          <p:cNvPicPr>
            <a:picLocks noChangeAspect="1"/>
          </p:cNvPicPr>
          <p:nvPr/>
        </p:nvPicPr>
        <p:blipFill>
          <a:blip r:embed="rId6"/>
          <a:stretch>
            <a:fillRect/>
          </a:stretch>
        </p:blipFill>
        <p:spPr>
          <a:xfrm>
            <a:off x="5550306" y="1450336"/>
            <a:ext cx="2742275" cy="4526930"/>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89063675"/>
      </p:ext>
    </p:extLst>
  </p:cSld>
  <p:clrMapOvr>
    <a:masterClrMapping/>
  </p:clrMapOvr>
  <mc:AlternateContent xmlns:mc="http://schemas.openxmlformats.org/markup-compatibility/2006" xmlns:p14="http://schemas.microsoft.com/office/powerpoint/2010/main">
    <mc:Choice Requires="p14">
      <p:transition spd="slow" p14:dur="2000" advTm="84920"/>
    </mc:Choice>
    <mc:Fallback xmlns="">
      <p:transition spd="slow" advTm="849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886" y="170481"/>
            <a:ext cx="6711333" cy="752698"/>
          </a:xfrm>
        </p:spPr>
        <p:txBody>
          <a:bodyPr>
            <a:normAutofit/>
          </a:bodyPr>
          <a:lstStyle/>
          <a:p>
            <a:r>
              <a:rPr lang="en-US" sz="3200" dirty="0"/>
              <a:t>Garlic mustard (</a:t>
            </a:r>
            <a:r>
              <a:rPr lang="en-US" sz="3200" i="1" dirty="0" err="1"/>
              <a:t>Alliaria</a:t>
            </a:r>
            <a:r>
              <a:rPr lang="en-US" sz="3200" i="1" dirty="0"/>
              <a:t> </a:t>
            </a:r>
            <a:r>
              <a:rPr lang="en-US" sz="3200" i="1" dirty="0" err="1"/>
              <a:t>petiolata</a:t>
            </a:r>
            <a:r>
              <a:rPr lang="en-US" sz="3200" dirty="0"/>
              <a:t>)</a:t>
            </a:r>
          </a:p>
        </p:txBody>
      </p:sp>
      <p:sp>
        <p:nvSpPr>
          <p:cNvPr id="3" name="Content Placeholder 2"/>
          <p:cNvSpPr>
            <a:spLocks noGrp="1"/>
          </p:cNvSpPr>
          <p:nvPr>
            <p:ph idx="1"/>
          </p:nvPr>
        </p:nvSpPr>
        <p:spPr>
          <a:xfrm>
            <a:off x="1548531" y="1629663"/>
            <a:ext cx="5159623" cy="5005951"/>
          </a:xfrm>
        </p:spPr>
        <p:txBody>
          <a:bodyPr>
            <a:normAutofit fontScale="92500" lnSpcReduction="10000"/>
          </a:bodyPr>
          <a:lstStyle/>
          <a:p>
            <a:r>
              <a:rPr lang="en-US" dirty="0" smtClean="0"/>
              <a:t>Chemical</a:t>
            </a:r>
          </a:p>
          <a:p>
            <a:pPr lvl="1"/>
            <a:r>
              <a:rPr lang="en-US" dirty="0" smtClean="0"/>
              <a:t>Foliar</a:t>
            </a:r>
          </a:p>
          <a:p>
            <a:r>
              <a:rPr lang="en-US" dirty="0" smtClean="0"/>
              <a:t>Mechanical</a:t>
            </a:r>
          </a:p>
          <a:p>
            <a:pPr lvl="1"/>
            <a:r>
              <a:rPr lang="en-US" dirty="0" smtClean="0"/>
              <a:t>Bolting plants easily </a:t>
            </a:r>
            <a:r>
              <a:rPr lang="en-US" dirty="0"/>
              <a:t>removed by hand </a:t>
            </a:r>
            <a:r>
              <a:rPr lang="en-US" dirty="0" smtClean="0"/>
              <a:t>pulling</a:t>
            </a:r>
          </a:p>
          <a:p>
            <a:pPr lvl="1"/>
            <a:r>
              <a:rPr lang="en-US" dirty="0" smtClean="0"/>
              <a:t>Pulled </a:t>
            </a:r>
            <a:r>
              <a:rPr lang="en-US" dirty="0"/>
              <a:t>plants that have begun to flower must be bagged and taken off site, since seeds may still form after </a:t>
            </a:r>
            <a:r>
              <a:rPr lang="en-US" dirty="0" smtClean="0"/>
              <a:t>pulling  </a:t>
            </a:r>
          </a:p>
          <a:p>
            <a:pPr lvl="1"/>
            <a:r>
              <a:rPr lang="en-US" dirty="0" smtClean="0"/>
              <a:t>Cutting </a:t>
            </a:r>
            <a:r>
              <a:rPr lang="en-US" dirty="0"/>
              <a:t>flowering plants at ground level will reduce </a:t>
            </a:r>
            <a:r>
              <a:rPr lang="en-US" dirty="0" smtClean="0"/>
              <a:t>seed production</a:t>
            </a:r>
            <a:endParaRPr lang="en-US" dirty="0"/>
          </a:p>
          <a:p>
            <a:r>
              <a:rPr lang="en-US" dirty="0" smtClean="0"/>
              <a:t>Cultural</a:t>
            </a:r>
          </a:p>
          <a:p>
            <a:pPr lvl="1"/>
            <a:r>
              <a:rPr lang="en-US" dirty="0" smtClean="0"/>
              <a:t>Prescribed </a:t>
            </a:r>
            <a:r>
              <a:rPr lang="en-US" dirty="0"/>
              <a:t>fire in late spring </a:t>
            </a:r>
            <a:r>
              <a:rPr lang="en-US" dirty="0" smtClean="0"/>
              <a:t>kills </a:t>
            </a:r>
            <a:r>
              <a:rPr lang="en-US" dirty="0"/>
              <a:t>seedlings and </a:t>
            </a:r>
            <a:r>
              <a:rPr lang="en-US" dirty="0" smtClean="0"/>
              <a:t>reduces rosettes</a:t>
            </a:r>
            <a:r>
              <a:rPr lang="en-US" dirty="0"/>
              <a:t>.  </a:t>
            </a:r>
            <a:endParaRPr lang="en-US" dirty="0" smtClean="0"/>
          </a:p>
          <a:p>
            <a:pPr lvl="1"/>
            <a:r>
              <a:rPr lang="en-US" dirty="0" smtClean="0"/>
              <a:t>Once </a:t>
            </a:r>
            <a:r>
              <a:rPr lang="en-US" dirty="0"/>
              <a:t>leaf litter is removed by fire, there may be a flush of new seedling </a:t>
            </a:r>
            <a:r>
              <a:rPr lang="en-US" dirty="0" smtClean="0"/>
              <a:t>emergence</a:t>
            </a:r>
          </a:p>
          <a:p>
            <a:pPr lvl="1"/>
            <a:r>
              <a:rPr lang="en-US" dirty="0" smtClean="0"/>
              <a:t>Following </a:t>
            </a:r>
            <a:r>
              <a:rPr lang="en-US" dirty="0"/>
              <a:t>up with herbicide treatment may exhaust the seedbank </a:t>
            </a:r>
            <a:r>
              <a:rPr lang="en-US" dirty="0" smtClean="0"/>
              <a:t>faster</a:t>
            </a:r>
          </a:p>
          <a:p>
            <a:r>
              <a:rPr lang="en-US" dirty="0" smtClean="0"/>
              <a:t>Biological</a:t>
            </a:r>
            <a:endParaRPr lang="en-US" dirty="0"/>
          </a:p>
        </p:txBody>
      </p:sp>
      <p:sp>
        <p:nvSpPr>
          <p:cNvPr id="6" name="Slide Number Placeholder 5"/>
          <p:cNvSpPr>
            <a:spLocks noGrp="1"/>
          </p:cNvSpPr>
          <p:nvPr>
            <p:ph type="sldNum" sz="quarter" idx="12"/>
          </p:nvPr>
        </p:nvSpPr>
        <p:spPr/>
        <p:txBody>
          <a:bodyPr/>
          <a:lstStyle/>
          <a:p>
            <a:fld id="{7FAF7B57-8F1C-446D-B099-7178048339B0}" type="slidenum">
              <a:rPr lang="en-US" smtClean="0">
                <a:solidFill>
                  <a:schemeClr val="bg1">
                    <a:lumMod val="50000"/>
                  </a:schemeClr>
                </a:solidFill>
              </a:rPr>
              <a:pPr/>
              <a:t>30</a:t>
            </a:fld>
            <a:endParaRPr lang="en-US" dirty="0">
              <a:solidFill>
                <a:schemeClr val="bg1">
                  <a:lumMod val="50000"/>
                </a:schemeClr>
              </a:solidFill>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20124" y="2054081"/>
            <a:ext cx="1705692" cy="1833802"/>
          </a:xfrm>
          <a:prstGeom prst="rect">
            <a:avLst/>
          </a:prstGeom>
        </p:spPr>
      </p:pic>
      <p:pic>
        <p:nvPicPr>
          <p:cNvPr id="5" name="Picture 2" descr="http://images.clipartpanda.com/flame-clipart-di79EB7i9.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14495" y="4132638"/>
            <a:ext cx="602591" cy="95011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6731747" y="5327511"/>
            <a:ext cx="2151551" cy="300082"/>
          </a:xfrm>
          <a:prstGeom prst="rect">
            <a:avLst/>
          </a:prstGeom>
        </p:spPr>
        <p:txBody>
          <a:bodyPr wrap="none">
            <a:spAutoFit/>
          </a:bodyPr>
          <a:lstStyle/>
          <a:p>
            <a:r>
              <a:rPr lang="en-US" sz="1350" dirty="0"/>
              <a:t>Page 10 in Management…</a:t>
            </a:r>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680323664"/>
      </p:ext>
    </p:extLst>
  </p:cSld>
  <p:clrMapOvr>
    <a:masterClrMapping/>
  </p:clrMapOvr>
  <mc:AlternateContent xmlns:mc="http://schemas.openxmlformats.org/markup-compatibility/2006" xmlns:p14="http://schemas.microsoft.com/office/powerpoint/2010/main">
    <mc:Choice Requires="p14">
      <p:transition spd="slow" p14:dur="2000" advTm="108925"/>
    </mc:Choice>
    <mc:Fallback xmlns="">
      <p:transition spd="slow" advTm="1089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Japanese </a:t>
            </a:r>
            <a:r>
              <a:rPr lang="en-US" sz="3200" dirty="0" err="1"/>
              <a:t>stiltgrass</a:t>
            </a:r>
            <a:r>
              <a:rPr lang="en-US" sz="3200" dirty="0"/>
              <a:t> (</a:t>
            </a:r>
            <a:r>
              <a:rPr lang="en-US" sz="3200" i="1" dirty="0" err="1"/>
              <a:t>Microstegium</a:t>
            </a:r>
            <a:r>
              <a:rPr lang="en-US" sz="3200" i="1" dirty="0"/>
              <a:t> </a:t>
            </a:r>
            <a:r>
              <a:rPr lang="en-US" sz="3200" i="1" dirty="0" err="1"/>
              <a:t>vimineum</a:t>
            </a:r>
            <a:r>
              <a:rPr lang="en-US" sz="3200" i="1" dirty="0"/>
              <a:t>)</a:t>
            </a:r>
            <a:endParaRPr lang="en-US" sz="3200" dirty="0"/>
          </a:p>
        </p:txBody>
      </p:sp>
      <p:sp>
        <p:nvSpPr>
          <p:cNvPr id="4" name="Content Placeholder 3"/>
          <p:cNvSpPr>
            <a:spLocks noGrp="1"/>
          </p:cNvSpPr>
          <p:nvPr>
            <p:ph idx="1"/>
          </p:nvPr>
        </p:nvSpPr>
        <p:spPr>
          <a:xfrm>
            <a:off x="1617784" y="1724789"/>
            <a:ext cx="5345724" cy="5207430"/>
          </a:xfrm>
        </p:spPr>
        <p:txBody>
          <a:bodyPr>
            <a:normAutofit fontScale="92500"/>
          </a:bodyPr>
          <a:lstStyle/>
          <a:p>
            <a:r>
              <a:rPr lang="en-US" dirty="0" smtClean="0"/>
              <a:t>Chemical </a:t>
            </a:r>
          </a:p>
          <a:p>
            <a:pPr lvl="1"/>
            <a:r>
              <a:rPr lang="en-US" dirty="0" smtClean="0"/>
              <a:t>Foliar</a:t>
            </a:r>
          </a:p>
          <a:p>
            <a:r>
              <a:rPr lang="en-US" dirty="0" smtClean="0"/>
              <a:t>Mechanical</a:t>
            </a:r>
          </a:p>
          <a:p>
            <a:pPr lvl="1"/>
            <a:r>
              <a:rPr lang="en-US" dirty="0" smtClean="0"/>
              <a:t>Plants </a:t>
            </a:r>
            <a:r>
              <a:rPr lang="en-US" dirty="0"/>
              <a:t>are easy to pull. </a:t>
            </a:r>
            <a:endParaRPr lang="en-US" dirty="0" smtClean="0"/>
          </a:p>
          <a:p>
            <a:pPr lvl="1"/>
            <a:r>
              <a:rPr lang="en-US" dirty="0" smtClean="0"/>
              <a:t>Mowing </a:t>
            </a:r>
            <a:r>
              <a:rPr lang="en-US" dirty="0"/>
              <a:t>or weed whipping is </a:t>
            </a:r>
            <a:r>
              <a:rPr lang="en-US" dirty="0" smtClean="0"/>
              <a:t>effective if </a:t>
            </a:r>
            <a:r>
              <a:rPr lang="en-US" dirty="0"/>
              <a:t>done late in the season but before plants </a:t>
            </a:r>
            <a:r>
              <a:rPr lang="en-US" dirty="0" smtClean="0"/>
              <a:t>flower</a:t>
            </a:r>
          </a:p>
          <a:p>
            <a:r>
              <a:rPr lang="en-US" dirty="0" smtClean="0"/>
              <a:t>Cultural</a:t>
            </a:r>
          </a:p>
          <a:p>
            <a:pPr lvl="1"/>
            <a:r>
              <a:rPr lang="en-US" dirty="0" smtClean="0"/>
              <a:t>Following </a:t>
            </a:r>
            <a:r>
              <a:rPr lang="en-US" dirty="0"/>
              <a:t>prescribed fire, there will be a flush of germination from the </a:t>
            </a:r>
            <a:r>
              <a:rPr lang="en-US" dirty="0" smtClean="0"/>
              <a:t>seedbank</a:t>
            </a:r>
          </a:p>
          <a:p>
            <a:pPr lvl="1"/>
            <a:r>
              <a:rPr lang="en-US" dirty="0" smtClean="0"/>
              <a:t>Follow </a:t>
            </a:r>
            <a:r>
              <a:rPr lang="en-US" dirty="0"/>
              <a:t>up treatment with herbicides or mechanical methods are necessary to prevent the development of a more dense </a:t>
            </a:r>
            <a:r>
              <a:rPr lang="en-US" dirty="0" smtClean="0"/>
              <a:t>infestation</a:t>
            </a:r>
          </a:p>
          <a:p>
            <a:pPr lvl="1"/>
            <a:r>
              <a:rPr lang="en-US" dirty="0" smtClean="0"/>
              <a:t>Integrated </a:t>
            </a:r>
            <a:r>
              <a:rPr lang="en-US" dirty="0"/>
              <a:t>methods, using prescribed fire and herbicides, may lessen the duration of the </a:t>
            </a:r>
            <a:r>
              <a:rPr lang="en-US" dirty="0" smtClean="0"/>
              <a:t>infestation</a:t>
            </a:r>
          </a:p>
          <a:p>
            <a:r>
              <a:rPr lang="en-US" dirty="0" smtClean="0"/>
              <a:t>Biological</a:t>
            </a:r>
            <a:endParaRPr lang="en-US" dirty="0"/>
          </a:p>
        </p:txBody>
      </p:sp>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31</a:t>
            </a:fld>
            <a:endParaRPr lang="en-US" dirty="0">
              <a:solidFill>
                <a:schemeClr val="bg1">
                  <a:lumMod val="50000"/>
                </a:schemeClr>
              </a:solidFill>
            </a:endParaRPr>
          </a:p>
        </p:txBody>
      </p:sp>
      <p:pic>
        <p:nvPicPr>
          <p:cNvPr id="5" name="Picture 4"/>
          <p:cNvPicPr>
            <a:picLocks noChangeAspect="1"/>
          </p:cNvPicPr>
          <p:nvPr/>
        </p:nvPicPr>
        <p:blipFill>
          <a:blip r:embed="rId5"/>
          <a:stretch>
            <a:fillRect/>
          </a:stretch>
        </p:blipFill>
        <p:spPr>
          <a:xfrm>
            <a:off x="7339611" y="2002536"/>
            <a:ext cx="1339712" cy="2025572"/>
          </a:xfrm>
          <a:prstGeom prst="rect">
            <a:avLst/>
          </a:prstGeom>
        </p:spPr>
      </p:pic>
      <p:pic>
        <p:nvPicPr>
          <p:cNvPr id="6" name="Picture 5"/>
          <p:cNvPicPr>
            <a:picLocks noChangeAspect="1"/>
          </p:cNvPicPr>
          <p:nvPr/>
        </p:nvPicPr>
        <p:blipFill>
          <a:blip r:embed="rId6"/>
          <a:stretch>
            <a:fillRect/>
          </a:stretch>
        </p:blipFill>
        <p:spPr>
          <a:xfrm>
            <a:off x="7707688" y="4415280"/>
            <a:ext cx="603557" cy="946486"/>
          </a:xfrm>
          <a:prstGeom prst="rect">
            <a:avLst/>
          </a:prstGeom>
        </p:spPr>
      </p:pic>
      <p:sp>
        <p:nvSpPr>
          <p:cNvPr id="7" name="Rectangle 6"/>
          <p:cNvSpPr/>
          <p:nvPr/>
        </p:nvSpPr>
        <p:spPr>
          <a:xfrm>
            <a:off x="6677988" y="6250759"/>
            <a:ext cx="2141933" cy="300082"/>
          </a:xfrm>
          <a:prstGeom prst="rect">
            <a:avLst/>
          </a:prstGeom>
        </p:spPr>
        <p:txBody>
          <a:bodyPr wrap="none">
            <a:spAutoFit/>
          </a:bodyPr>
          <a:lstStyle/>
          <a:p>
            <a:r>
              <a:rPr lang="en-US" sz="1350" dirty="0"/>
              <a:t>Page 13 in Management…</a:t>
            </a:r>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157801071"/>
      </p:ext>
    </p:extLst>
  </p:cSld>
  <p:clrMapOvr>
    <a:masterClrMapping/>
  </p:clrMapOvr>
  <mc:AlternateContent xmlns:mc="http://schemas.openxmlformats.org/markup-compatibility/2006" xmlns:p14="http://schemas.microsoft.com/office/powerpoint/2010/main">
    <mc:Choice Requires="p14">
      <p:transition spd="slow" p14:dur="2000" advTm="161753"/>
    </mc:Choice>
    <mc:Fallback xmlns="">
      <p:transition spd="slow" advTm="1617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4880" y="363600"/>
            <a:ext cx="3680226" cy="569214"/>
          </a:xfrm>
        </p:spPr>
        <p:txBody>
          <a:bodyPr>
            <a:normAutofit fontScale="90000"/>
          </a:bodyPr>
          <a:lstStyle/>
          <a:p>
            <a:r>
              <a:rPr lang="en-US" dirty="0" smtClean="0"/>
              <a:t>More Information</a:t>
            </a:r>
            <a:endParaRPr lang="en-US" dirty="0"/>
          </a:p>
        </p:txBody>
      </p:sp>
      <p:pic>
        <p:nvPicPr>
          <p:cNvPr id="5" name="Content Placeholder 4"/>
          <p:cNvPicPr>
            <a:picLocks noGrp="1" noChangeAspect="1"/>
          </p:cNvPicPr>
          <p:nvPr>
            <p:ph idx="1"/>
          </p:nvPr>
        </p:nvPicPr>
        <p:blipFill>
          <a:blip r:embed="rId5"/>
          <a:stretch>
            <a:fillRect/>
          </a:stretch>
        </p:blipFill>
        <p:spPr>
          <a:xfrm>
            <a:off x="6035109" y="1849806"/>
            <a:ext cx="2517560" cy="3886626"/>
          </a:xfrm>
          <a:prstGeom prst="rect">
            <a:avLst/>
          </a:prstGeom>
        </p:spPr>
      </p:pic>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32</a:t>
            </a:fld>
            <a:endParaRPr lang="en-US" dirty="0">
              <a:solidFill>
                <a:schemeClr val="bg1">
                  <a:lumMod val="50000"/>
                </a:schemeClr>
              </a:solidFill>
            </a:endParaRPr>
          </a:p>
        </p:txBody>
      </p:sp>
      <p:sp>
        <p:nvSpPr>
          <p:cNvPr id="8" name="Rectangle 7"/>
          <p:cNvSpPr/>
          <p:nvPr/>
        </p:nvSpPr>
        <p:spPr>
          <a:xfrm>
            <a:off x="987812" y="6311802"/>
            <a:ext cx="3026249" cy="400110"/>
          </a:xfrm>
          <a:prstGeom prst="rect">
            <a:avLst/>
          </a:prstGeom>
        </p:spPr>
        <p:txBody>
          <a:bodyPr wrap="square">
            <a:spAutoFit/>
          </a:bodyPr>
          <a:lstStyle/>
          <a:p>
            <a:r>
              <a:rPr lang="en-US" sz="2000" dirty="0"/>
              <a:t>http://www.rtrcwma.org</a:t>
            </a:r>
          </a:p>
        </p:txBody>
      </p:sp>
      <p:sp>
        <p:nvSpPr>
          <p:cNvPr id="13" name="Content Placeholder 3"/>
          <p:cNvSpPr txBox="1">
            <a:spLocks/>
          </p:cNvSpPr>
          <p:nvPr/>
        </p:nvSpPr>
        <p:spPr>
          <a:xfrm>
            <a:off x="465220" y="1734507"/>
            <a:ext cx="5379827" cy="3429000"/>
          </a:xfrm>
          <a:prstGeom prst="rect">
            <a:avLst/>
          </a:prstGeom>
        </p:spPr>
        <p:txBody>
          <a:bodyPr vert="horz">
            <a:normAutofit fontScale="62500" lnSpcReduction="20000"/>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dirty="0"/>
              <a:t>Gage, K. 2011. Management of Invasive Plants of Southern Illinois </a:t>
            </a:r>
            <a:r>
              <a:rPr lang="en-US" dirty="0">
                <a:hlinkClick r:id="rId6"/>
              </a:rPr>
              <a:t>http://bugwoodcloud.org/mura/rtrcwma/assets/File/Management_SILinvasiveplants.pdf</a:t>
            </a:r>
            <a:r>
              <a:rPr lang="en-US" dirty="0"/>
              <a:t> </a:t>
            </a:r>
            <a:endParaRPr lang="en-US" dirty="0" smtClean="0"/>
          </a:p>
          <a:p>
            <a:r>
              <a:rPr lang="en-US" dirty="0" smtClean="0"/>
              <a:t>Miller, J.H., S.T. Manning, &amp; S.F. </a:t>
            </a:r>
            <a:r>
              <a:rPr lang="en-US" dirty="0" err="1" smtClean="0"/>
              <a:t>Enloe</a:t>
            </a:r>
            <a:r>
              <a:rPr lang="en-US" dirty="0" smtClean="0"/>
              <a:t>. A Management Guide for Invasive Plants in Southern Forests </a:t>
            </a:r>
            <a:r>
              <a:rPr lang="en-US" dirty="0" smtClean="0">
                <a:hlinkClick r:id="rId7"/>
              </a:rPr>
              <a:t>http</a:t>
            </a:r>
            <a:r>
              <a:rPr lang="en-US" dirty="0">
                <a:hlinkClick r:id="rId7"/>
              </a:rPr>
              <a:t>://</a:t>
            </a:r>
            <a:r>
              <a:rPr lang="en-US" dirty="0" smtClean="0">
                <a:hlinkClick r:id="rId7"/>
              </a:rPr>
              <a:t>www.srs.fs.fed.us/pubs/gtr/gtr_srs131.pdf</a:t>
            </a:r>
            <a:endParaRPr lang="en-US" dirty="0" smtClean="0"/>
          </a:p>
          <a:p>
            <a:r>
              <a:rPr lang="en-US" dirty="0" smtClean="0"/>
              <a:t>Osborne, T. and Steffen, B. 2009. Invasive Plants of </a:t>
            </a:r>
            <a:r>
              <a:rPr lang="en-US" dirty="0"/>
              <a:t>Southern Illinois </a:t>
            </a:r>
            <a:r>
              <a:rPr lang="en-US" dirty="0">
                <a:hlinkClick r:id="rId8"/>
              </a:rPr>
              <a:t>http://</a:t>
            </a:r>
            <a:r>
              <a:rPr lang="en-US" dirty="0" smtClean="0">
                <a:hlinkClick r:id="rId8"/>
              </a:rPr>
              <a:t>bugwoodcloud.org/mura/rtrcwma/assets/File/SILinvasiveplants.pdf</a:t>
            </a:r>
            <a:r>
              <a:rPr lang="en-US" dirty="0" smtClean="0"/>
              <a:t>  </a:t>
            </a:r>
          </a:p>
        </p:txBody>
      </p:sp>
      <p:pic>
        <p:nvPicPr>
          <p:cNvPr id="717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46879" y="5108057"/>
            <a:ext cx="1908114" cy="114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03948929"/>
      </p:ext>
    </p:extLst>
  </p:cSld>
  <p:clrMapOvr>
    <a:masterClrMapping/>
  </p:clrMapOvr>
  <mc:AlternateContent xmlns:mc="http://schemas.openxmlformats.org/markup-compatibility/2006" xmlns:p14="http://schemas.microsoft.com/office/powerpoint/2010/main">
    <mc:Choice Requires="p14">
      <p:transition spd="slow" p14:dur="2000" advTm="60171"/>
    </mc:Choice>
    <mc:Fallback xmlns="">
      <p:transition spd="slow" advTm="601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xplosion 1 5"/>
          <p:cNvSpPr/>
          <p:nvPr/>
        </p:nvSpPr>
        <p:spPr>
          <a:xfrm>
            <a:off x="3314700" y="342900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7" name="Explosion 1 6"/>
          <p:cNvSpPr/>
          <p:nvPr/>
        </p:nvSpPr>
        <p:spPr>
          <a:xfrm>
            <a:off x="3600450" y="34861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8" name="Explosion 1 7"/>
          <p:cNvSpPr/>
          <p:nvPr/>
        </p:nvSpPr>
        <p:spPr>
          <a:xfrm>
            <a:off x="3486150" y="320040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9" name="Explosion 1 8"/>
          <p:cNvSpPr/>
          <p:nvPr/>
        </p:nvSpPr>
        <p:spPr>
          <a:xfrm>
            <a:off x="3829050" y="32575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10" name="Explosion 1 9"/>
          <p:cNvSpPr/>
          <p:nvPr/>
        </p:nvSpPr>
        <p:spPr>
          <a:xfrm>
            <a:off x="3429000" y="29146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11" name="Explosion 1 10"/>
          <p:cNvSpPr/>
          <p:nvPr/>
        </p:nvSpPr>
        <p:spPr>
          <a:xfrm>
            <a:off x="3714750" y="30289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12" name="Explosion 1 11"/>
          <p:cNvSpPr/>
          <p:nvPr/>
        </p:nvSpPr>
        <p:spPr>
          <a:xfrm>
            <a:off x="3771900" y="274320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13" name="Explosion 1 12"/>
          <p:cNvSpPr/>
          <p:nvPr/>
        </p:nvSpPr>
        <p:spPr>
          <a:xfrm>
            <a:off x="3143250" y="251460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14" name="Explosion 1 13"/>
          <p:cNvSpPr/>
          <p:nvPr/>
        </p:nvSpPr>
        <p:spPr>
          <a:xfrm>
            <a:off x="3028950" y="28003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15" name="Explosion 1 14"/>
          <p:cNvSpPr/>
          <p:nvPr/>
        </p:nvSpPr>
        <p:spPr>
          <a:xfrm>
            <a:off x="3086100" y="31432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16" name="Explosion 1 15"/>
          <p:cNvSpPr/>
          <p:nvPr/>
        </p:nvSpPr>
        <p:spPr>
          <a:xfrm>
            <a:off x="3714750" y="422910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17" name="Explosion 1 16"/>
          <p:cNvSpPr/>
          <p:nvPr/>
        </p:nvSpPr>
        <p:spPr>
          <a:xfrm>
            <a:off x="4114800" y="400050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18" name="Explosion 1 17"/>
          <p:cNvSpPr/>
          <p:nvPr/>
        </p:nvSpPr>
        <p:spPr>
          <a:xfrm>
            <a:off x="3371850" y="377190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19" name="Explosion 1 18"/>
          <p:cNvSpPr/>
          <p:nvPr/>
        </p:nvSpPr>
        <p:spPr>
          <a:xfrm>
            <a:off x="3657600" y="377190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20" name="Explosion 1 19"/>
          <p:cNvSpPr/>
          <p:nvPr/>
        </p:nvSpPr>
        <p:spPr>
          <a:xfrm>
            <a:off x="3886200" y="34861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21" name="Explosion 1 20"/>
          <p:cNvSpPr/>
          <p:nvPr/>
        </p:nvSpPr>
        <p:spPr>
          <a:xfrm>
            <a:off x="3028950" y="33718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22" name="Explosion 1 21"/>
          <p:cNvSpPr/>
          <p:nvPr/>
        </p:nvSpPr>
        <p:spPr>
          <a:xfrm>
            <a:off x="3257550" y="297180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23" name="Explosion 1 22"/>
          <p:cNvSpPr/>
          <p:nvPr/>
        </p:nvSpPr>
        <p:spPr>
          <a:xfrm>
            <a:off x="3429000" y="26860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24" name="Explosion 1 23"/>
          <p:cNvSpPr/>
          <p:nvPr/>
        </p:nvSpPr>
        <p:spPr>
          <a:xfrm>
            <a:off x="4286250" y="37147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25" name="Explosion 1 24"/>
          <p:cNvSpPr/>
          <p:nvPr/>
        </p:nvSpPr>
        <p:spPr>
          <a:xfrm>
            <a:off x="5715000" y="15430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26" name="Explosion 1 25"/>
          <p:cNvSpPr/>
          <p:nvPr/>
        </p:nvSpPr>
        <p:spPr>
          <a:xfrm>
            <a:off x="4114800" y="42862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27" name="Explosion 1 26"/>
          <p:cNvSpPr/>
          <p:nvPr/>
        </p:nvSpPr>
        <p:spPr>
          <a:xfrm>
            <a:off x="6000750" y="182880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28" name="Explosion 1 27"/>
          <p:cNvSpPr/>
          <p:nvPr/>
        </p:nvSpPr>
        <p:spPr>
          <a:xfrm>
            <a:off x="3771900" y="457200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29" name="Explosion 1 28"/>
          <p:cNvSpPr/>
          <p:nvPr/>
        </p:nvSpPr>
        <p:spPr>
          <a:xfrm>
            <a:off x="2971800" y="37147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30" name="Explosion 1 29"/>
          <p:cNvSpPr/>
          <p:nvPr/>
        </p:nvSpPr>
        <p:spPr>
          <a:xfrm>
            <a:off x="4572000" y="42862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31" name="Explosion 1 30"/>
          <p:cNvSpPr/>
          <p:nvPr/>
        </p:nvSpPr>
        <p:spPr>
          <a:xfrm>
            <a:off x="4286250" y="48577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32" name="Explosion 1 31"/>
          <p:cNvSpPr/>
          <p:nvPr/>
        </p:nvSpPr>
        <p:spPr>
          <a:xfrm>
            <a:off x="2857500" y="25717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33" name="Explosion 1 32"/>
          <p:cNvSpPr/>
          <p:nvPr/>
        </p:nvSpPr>
        <p:spPr>
          <a:xfrm>
            <a:off x="2743200" y="302895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34" name="Explosion 1 33"/>
          <p:cNvSpPr/>
          <p:nvPr/>
        </p:nvSpPr>
        <p:spPr>
          <a:xfrm>
            <a:off x="2743200" y="3429000"/>
            <a:ext cx="457200" cy="457200"/>
          </a:xfrm>
          <a:prstGeom prst="irregularSeal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35" name="Oval 34"/>
          <p:cNvSpPr/>
          <p:nvPr/>
        </p:nvSpPr>
        <p:spPr>
          <a:xfrm>
            <a:off x="5314950" y="1371600"/>
            <a:ext cx="1543050" cy="12001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36" name="TextBox 35"/>
          <p:cNvSpPr txBox="1">
            <a:spLocks noChangeArrowheads="1"/>
          </p:cNvSpPr>
          <p:nvPr/>
        </p:nvSpPr>
        <p:spPr bwMode="auto">
          <a:xfrm>
            <a:off x="5657850" y="2628901"/>
            <a:ext cx="1371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b="1">
                <a:solidFill>
                  <a:srgbClr val="FF0000"/>
                </a:solidFill>
              </a:rPr>
              <a:t>Priority</a:t>
            </a:r>
            <a:endParaRPr lang="en-US" sz="1350" b="1">
              <a:solidFill>
                <a:srgbClr val="FF0000"/>
              </a:solidFill>
            </a:endParaRPr>
          </a:p>
        </p:txBody>
      </p:sp>
      <p:sp>
        <p:nvSpPr>
          <p:cNvPr id="37" name="Down Arrow 36"/>
          <p:cNvSpPr/>
          <p:nvPr/>
        </p:nvSpPr>
        <p:spPr>
          <a:xfrm rot="8396611">
            <a:off x="4343401" y="2396730"/>
            <a:ext cx="321469" cy="241696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solidFill>
                <a:srgbClr val="FF0000"/>
              </a:solidFill>
            </a:endParaRPr>
          </a:p>
        </p:txBody>
      </p:sp>
      <p:sp>
        <p:nvSpPr>
          <p:cNvPr id="38" name="TextBox 37"/>
          <p:cNvSpPr txBox="1">
            <a:spLocks noChangeArrowheads="1"/>
          </p:cNvSpPr>
          <p:nvPr/>
        </p:nvSpPr>
        <p:spPr bwMode="auto">
          <a:xfrm>
            <a:off x="5029200" y="4686301"/>
            <a:ext cx="18288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b="1">
                <a:solidFill>
                  <a:srgbClr val="FF0000"/>
                </a:solidFill>
              </a:rPr>
              <a:t>Start at edge and work inwards</a:t>
            </a:r>
            <a:endParaRPr lang="en-US" sz="1350" b="1">
              <a:solidFill>
                <a:srgbClr val="FF0000"/>
              </a:solidFill>
            </a:endParaRPr>
          </a:p>
        </p:txBody>
      </p:sp>
      <p:sp>
        <p:nvSpPr>
          <p:cNvPr id="2" name="TextBox 1"/>
          <p:cNvSpPr txBox="1"/>
          <p:nvPr/>
        </p:nvSpPr>
        <p:spPr>
          <a:xfrm>
            <a:off x="1443037" y="308476"/>
            <a:ext cx="4086225" cy="2377574"/>
          </a:xfrm>
          <a:prstGeom prst="rect">
            <a:avLst/>
          </a:prstGeom>
          <a:noFill/>
        </p:spPr>
        <p:txBody>
          <a:bodyPr wrap="square" rtlCol="0">
            <a:spAutoFit/>
          </a:bodyPr>
          <a:lstStyle/>
          <a:p>
            <a:r>
              <a:rPr lang="en-US" sz="2700" dirty="0">
                <a:solidFill>
                  <a:prstClr val="black"/>
                </a:solidFill>
              </a:rPr>
              <a:t>Focus on small infestations and outliers and work inwards towards the center of infestation</a:t>
            </a:r>
          </a:p>
          <a:p>
            <a:endParaRPr lang="en-US" sz="1350" dirty="0">
              <a:solidFill>
                <a:prstClr val="black"/>
              </a:solidFill>
            </a:endParaRPr>
          </a:p>
        </p:txBody>
      </p:sp>
      <p:sp>
        <p:nvSpPr>
          <p:cNvPr id="3" name="Slide Number Placeholder 2"/>
          <p:cNvSpPr>
            <a:spLocks noGrp="1"/>
          </p:cNvSpPr>
          <p:nvPr>
            <p:ph type="sldNum" sz="quarter" idx="12"/>
          </p:nvPr>
        </p:nvSpPr>
        <p:spPr/>
        <p:txBody>
          <a:bodyPr/>
          <a:lstStyle/>
          <a:p>
            <a:fld id="{7FAF7B57-8F1C-446D-B099-7178048339B0}" type="slidenum">
              <a:rPr lang="en-US" smtClean="0"/>
              <a:pPr/>
              <a:t>4</a:t>
            </a:fld>
            <a:endParaRPr lang="en-US"/>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1364763403"/>
      </p:ext>
    </p:extLst>
  </p:cSld>
  <p:clrMapOvr>
    <a:masterClrMapping/>
  </p:clrMapOvr>
  <mc:AlternateContent xmlns:mc="http://schemas.openxmlformats.org/markup-compatibility/2006" xmlns:p14="http://schemas.microsoft.com/office/powerpoint/2010/main">
    <mc:Choice Requires="p14">
      <p:transition spd="slow" p14:dur="2000" advTm="89049"/>
    </mc:Choice>
    <mc:Fallback xmlns="">
      <p:transition spd="slow" advTm="890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blinds(horizontal)">
                                      <p:cBhvr>
                                        <p:cTn id="11" dur="500"/>
                                        <p:tgtEl>
                                          <p:spTgt spid="35"/>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blinds(horizontal)">
                                      <p:cBhvr>
                                        <p:cTn id="14" dur="500"/>
                                        <p:tgtEl>
                                          <p:spTgt spid="3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blinds(horizontal)">
                                      <p:cBhvr>
                                        <p:cTn id="19" dur="500"/>
                                        <p:tgtEl>
                                          <p:spTgt spid="37"/>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blinds(horizontal)">
                                      <p:cBhvr>
                                        <p:cTn id="2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4"/>
                </p:tgtEl>
              </p:cMediaNode>
            </p:audio>
          </p:childTnLst>
        </p:cTn>
      </p:par>
    </p:tnLst>
    <p:bldLst>
      <p:bldP spid="35" grpId="0" animBg="1"/>
      <p:bldP spid="36" grpId="0"/>
      <p:bldP spid="37" grpId="0" animBg="1"/>
      <p:bldP spid="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Integrated Pest Management</a:t>
            </a:r>
            <a:endParaRPr lang="en-US" dirty="0"/>
          </a:p>
        </p:txBody>
      </p:sp>
      <p:pic>
        <p:nvPicPr>
          <p:cNvPr id="5" name="Content Placeholder 4"/>
          <p:cNvPicPr>
            <a:picLocks noGrp="1" noChangeAspect="1"/>
          </p:cNvPicPr>
          <p:nvPr>
            <p:ph idx="1"/>
          </p:nvPr>
        </p:nvPicPr>
        <p:blipFill>
          <a:blip r:embed="rId5"/>
          <a:stretch>
            <a:fillRect/>
          </a:stretch>
        </p:blipFill>
        <p:spPr>
          <a:xfrm>
            <a:off x="1887839" y="2137368"/>
            <a:ext cx="5331414" cy="3159526"/>
          </a:xfrm>
          <a:prstGeom prst="rect">
            <a:avLst/>
          </a:prstGeom>
        </p:spPr>
      </p:pic>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5</a:t>
            </a:fld>
            <a:endParaRPr lang="en-US" dirty="0">
              <a:solidFill>
                <a:schemeClr val="bg1">
                  <a:lumMod val="50000"/>
                </a:schemeClr>
              </a:solidFill>
            </a:endParaRPr>
          </a:p>
        </p:txBody>
      </p:sp>
      <p:sp>
        <p:nvSpPr>
          <p:cNvPr id="4" name="Rectangle 3"/>
          <p:cNvSpPr/>
          <p:nvPr/>
        </p:nvSpPr>
        <p:spPr>
          <a:xfrm>
            <a:off x="1887839" y="5296894"/>
            <a:ext cx="5331414" cy="400110"/>
          </a:xfrm>
          <a:prstGeom prst="rect">
            <a:avLst/>
          </a:prstGeom>
        </p:spPr>
        <p:txBody>
          <a:bodyPr wrap="square">
            <a:spAutoFit/>
          </a:bodyPr>
          <a:lstStyle/>
          <a:p>
            <a:r>
              <a:rPr lang="en-US" sz="1000" dirty="0"/>
              <a:t>http://thevillagegardener.com/according-to-frank/components-of-an-integrated-pest-management-program/</a:t>
            </a: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206821569"/>
      </p:ext>
    </p:extLst>
  </p:cSld>
  <p:clrMapOvr>
    <a:masterClrMapping/>
  </p:clrMapOvr>
  <mc:AlternateContent xmlns:mc="http://schemas.openxmlformats.org/markup-compatibility/2006" xmlns:p14="http://schemas.microsoft.com/office/powerpoint/2010/main">
    <mc:Choice Requires="p14">
      <p:transition spd="slow" p14:dur="2000" advTm="48552"/>
    </mc:Choice>
    <mc:Fallback xmlns="">
      <p:transition spd="slow" advTm="485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Cultural Controls</a:t>
            </a:r>
            <a:endParaRPr lang="en-US" dirty="0"/>
          </a:p>
        </p:txBody>
      </p:sp>
      <p:sp>
        <p:nvSpPr>
          <p:cNvPr id="4" name="Content Placeholder 3"/>
          <p:cNvSpPr>
            <a:spLocks noGrp="1"/>
          </p:cNvSpPr>
          <p:nvPr>
            <p:ph idx="1"/>
          </p:nvPr>
        </p:nvSpPr>
        <p:spPr>
          <a:xfrm>
            <a:off x="4600575" y="1905000"/>
            <a:ext cx="4391025" cy="4415312"/>
          </a:xfrm>
        </p:spPr>
        <p:txBody>
          <a:bodyPr>
            <a:normAutofit/>
          </a:bodyPr>
          <a:lstStyle/>
          <a:p>
            <a:r>
              <a:rPr lang="en-US" dirty="0" smtClean="0"/>
              <a:t>Prevention</a:t>
            </a:r>
          </a:p>
          <a:p>
            <a:r>
              <a:rPr lang="en-US" dirty="0" smtClean="0"/>
              <a:t>Management and restoration for diversity and resiliency</a:t>
            </a:r>
          </a:p>
          <a:p>
            <a:r>
              <a:rPr lang="en-US" dirty="0" smtClean="0"/>
              <a:t>Minimizing degrading disturbances</a:t>
            </a:r>
          </a:p>
          <a:p>
            <a:r>
              <a:rPr lang="en-US" dirty="0" smtClean="0"/>
              <a:t>Prescribed fire (timing, additional control, and species dependent)</a:t>
            </a:r>
          </a:p>
          <a:p>
            <a:r>
              <a:rPr lang="en-US" dirty="0"/>
              <a:t>Survey and </a:t>
            </a:r>
            <a:r>
              <a:rPr lang="en-US" dirty="0" smtClean="0"/>
              <a:t>planning</a:t>
            </a:r>
          </a:p>
          <a:p>
            <a:r>
              <a:rPr lang="en-US" dirty="0" smtClean="0"/>
              <a:t>Monitor results and adapt</a:t>
            </a:r>
          </a:p>
          <a:p>
            <a:pPr marL="0" indent="0">
              <a:buNone/>
            </a:pPr>
            <a:endParaRPr lang="en-US" dirty="0" smtClean="0"/>
          </a:p>
          <a:p>
            <a:endParaRPr lang="en-US" dirty="0"/>
          </a:p>
        </p:txBody>
      </p:sp>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6</a:t>
            </a:fld>
            <a:endParaRPr lang="en-US" dirty="0">
              <a:solidFill>
                <a:schemeClr val="bg1">
                  <a:lumMod val="50000"/>
                </a:schemeClr>
              </a:solidFill>
            </a:endParaRPr>
          </a:p>
        </p:txBody>
      </p:sp>
      <p:grpSp>
        <p:nvGrpSpPr>
          <p:cNvPr id="9" name="Group 8"/>
          <p:cNvGrpSpPr/>
          <p:nvPr/>
        </p:nvGrpSpPr>
        <p:grpSpPr>
          <a:xfrm>
            <a:off x="301751" y="1905000"/>
            <a:ext cx="4572000" cy="4668186"/>
            <a:chOff x="4692777" y="2002536"/>
            <a:chExt cx="4572000" cy="4668186"/>
          </a:xfrm>
        </p:grpSpPr>
        <p:pic>
          <p:nvPicPr>
            <p:cNvPr id="5" name="Picture 4"/>
            <p:cNvPicPr>
              <a:picLocks noChangeAspect="1"/>
            </p:cNvPicPr>
            <p:nvPr/>
          </p:nvPicPr>
          <p:blipFill>
            <a:blip r:embed="rId5"/>
            <a:stretch>
              <a:fillRect/>
            </a:stretch>
          </p:blipFill>
          <p:spPr>
            <a:xfrm>
              <a:off x="4692777" y="2002536"/>
              <a:ext cx="4143375" cy="2143125"/>
            </a:xfrm>
            <a:prstGeom prst="rect">
              <a:avLst/>
            </a:prstGeom>
          </p:spPr>
        </p:pic>
        <p:pic>
          <p:nvPicPr>
            <p:cNvPr id="6" name="Picture 5"/>
            <p:cNvPicPr>
              <a:picLocks noChangeAspect="1"/>
            </p:cNvPicPr>
            <p:nvPr/>
          </p:nvPicPr>
          <p:blipFill>
            <a:blip r:embed="rId6"/>
            <a:stretch>
              <a:fillRect/>
            </a:stretch>
          </p:blipFill>
          <p:spPr>
            <a:xfrm>
              <a:off x="5529445" y="4315419"/>
              <a:ext cx="2482440" cy="2006012"/>
            </a:xfrm>
            <a:prstGeom prst="rect">
              <a:avLst/>
            </a:prstGeom>
          </p:spPr>
        </p:pic>
        <p:sp>
          <p:nvSpPr>
            <p:cNvPr id="7" name="Rectangle 6"/>
            <p:cNvSpPr/>
            <p:nvPr/>
          </p:nvSpPr>
          <p:spPr>
            <a:xfrm>
              <a:off x="4692777" y="3708958"/>
              <a:ext cx="4572000" cy="400110"/>
            </a:xfrm>
            <a:prstGeom prst="rect">
              <a:avLst/>
            </a:prstGeom>
          </p:spPr>
          <p:txBody>
            <a:bodyPr>
              <a:spAutoFit/>
            </a:bodyPr>
            <a:lstStyle/>
            <a:p>
              <a:r>
                <a:rPr lang="en-US" sz="1000" dirty="0">
                  <a:solidFill>
                    <a:schemeClr val="bg1"/>
                  </a:solidFill>
                </a:rPr>
                <a:t>https://www.nps.gov/fire/wildland-fire/learning-center/fire-in-depth/prescribed-fire.cfm</a:t>
              </a:r>
            </a:p>
          </p:txBody>
        </p:sp>
        <p:sp>
          <p:nvSpPr>
            <p:cNvPr id="8" name="TextBox 7"/>
            <p:cNvSpPr txBox="1"/>
            <p:nvPr/>
          </p:nvSpPr>
          <p:spPr>
            <a:xfrm>
              <a:off x="5579002" y="6332168"/>
              <a:ext cx="2383326" cy="338554"/>
            </a:xfrm>
            <a:prstGeom prst="rect">
              <a:avLst/>
            </a:prstGeom>
            <a:noFill/>
          </p:spPr>
          <p:txBody>
            <a:bodyPr wrap="square" rtlCol="0">
              <a:spAutoFit/>
            </a:bodyPr>
            <a:lstStyle/>
            <a:p>
              <a:r>
                <a:rPr lang="en-US" sz="800" dirty="0">
                  <a:solidFill>
                    <a:schemeClr val="bg1"/>
                  </a:solidFill>
                </a:rPr>
                <a:t>http://bugwoodcloud.org/mura/rtrcwma/assets/File/ISSTFinal_Annual_Report_2011.pdf</a:t>
              </a:r>
            </a:p>
          </p:txBody>
        </p:sp>
      </p:gr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869750977"/>
      </p:ext>
    </p:extLst>
  </p:cSld>
  <p:clrMapOvr>
    <a:masterClrMapping/>
  </p:clrMapOvr>
  <mc:AlternateContent xmlns:mc="http://schemas.openxmlformats.org/markup-compatibility/2006" xmlns:p14="http://schemas.microsoft.com/office/powerpoint/2010/main">
    <mc:Choice Requires="p14">
      <p:transition spd="slow" p14:dur="2000" advTm="63618"/>
    </mc:Choice>
    <mc:Fallback xmlns="">
      <p:transition spd="slow" advTm="636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Cultural:  Prevention</a:t>
            </a:r>
            <a:endParaRPr lang="en-US" dirty="0"/>
          </a:p>
        </p:txBody>
      </p:sp>
      <p:sp>
        <p:nvSpPr>
          <p:cNvPr id="4" name="Content Placeholder 3"/>
          <p:cNvSpPr>
            <a:spLocks noGrp="1"/>
          </p:cNvSpPr>
          <p:nvPr>
            <p:ph idx="1"/>
          </p:nvPr>
        </p:nvSpPr>
        <p:spPr>
          <a:xfrm>
            <a:off x="4626864" y="1732950"/>
            <a:ext cx="4517136" cy="4296664"/>
          </a:xfrm>
        </p:spPr>
        <p:txBody>
          <a:bodyPr>
            <a:normAutofit/>
          </a:bodyPr>
          <a:lstStyle/>
          <a:p>
            <a:r>
              <a:rPr lang="en-US" dirty="0" smtClean="0"/>
              <a:t>Minimize disturbance</a:t>
            </a:r>
          </a:p>
          <a:p>
            <a:r>
              <a:rPr lang="en-US" dirty="0" smtClean="0"/>
              <a:t>Think about the timing</a:t>
            </a:r>
          </a:p>
          <a:p>
            <a:pPr lvl="1"/>
            <a:r>
              <a:rPr lang="en-US" dirty="0" smtClean="0"/>
              <a:t>Equipment work when ground is frozen, if possible</a:t>
            </a:r>
          </a:p>
          <a:p>
            <a:pPr lvl="1"/>
            <a:r>
              <a:rPr lang="en-US" dirty="0" smtClean="0"/>
              <a:t>Traveling through areas where seed is set; some species in particular</a:t>
            </a:r>
          </a:p>
          <a:p>
            <a:pPr lvl="1"/>
            <a:r>
              <a:rPr lang="en-US" dirty="0" smtClean="0"/>
              <a:t>Fire</a:t>
            </a:r>
          </a:p>
          <a:p>
            <a:r>
              <a:rPr lang="en-US" dirty="0" smtClean="0"/>
              <a:t>Thoroughly clean all equipment, footwear, vehicles (and pets!) before moving to a new area</a:t>
            </a:r>
          </a:p>
        </p:txBody>
      </p:sp>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7</a:t>
            </a:fld>
            <a:endParaRPr lang="en-US" dirty="0">
              <a:solidFill>
                <a:schemeClr val="bg1">
                  <a:lumMod val="50000"/>
                </a:schemeClr>
              </a:solidFill>
            </a:endParaRPr>
          </a:p>
        </p:txBody>
      </p:sp>
      <p:grpSp>
        <p:nvGrpSpPr>
          <p:cNvPr id="6" name="Group 5"/>
          <p:cNvGrpSpPr/>
          <p:nvPr/>
        </p:nvGrpSpPr>
        <p:grpSpPr>
          <a:xfrm>
            <a:off x="511228" y="1596137"/>
            <a:ext cx="3968563" cy="5095337"/>
            <a:chOff x="4933455" y="1436915"/>
            <a:chExt cx="3968563" cy="5095337"/>
          </a:xfrm>
        </p:grpSpPr>
        <p:pic>
          <p:nvPicPr>
            <p:cNvPr id="5" name="Picture 4"/>
            <p:cNvPicPr>
              <a:picLocks noChangeAspect="1"/>
            </p:cNvPicPr>
            <p:nvPr/>
          </p:nvPicPr>
          <p:blipFill>
            <a:blip r:embed="rId5"/>
            <a:stretch>
              <a:fillRect/>
            </a:stretch>
          </p:blipFill>
          <p:spPr>
            <a:xfrm>
              <a:off x="4933455" y="1436915"/>
              <a:ext cx="1900294" cy="1316129"/>
            </a:xfrm>
            <a:prstGeom prst="rect">
              <a:avLst/>
            </a:prstGeom>
          </p:spPr>
        </p:pic>
        <p:sp>
          <p:nvSpPr>
            <p:cNvPr id="7" name="Rectangle 6"/>
            <p:cNvSpPr/>
            <p:nvPr/>
          </p:nvSpPr>
          <p:spPr>
            <a:xfrm>
              <a:off x="4933456" y="2322157"/>
              <a:ext cx="1900294" cy="430887"/>
            </a:xfrm>
            <a:prstGeom prst="rect">
              <a:avLst/>
            </a:prstGeom>
          </p:spPr>
          <p:txBody>
            <a:bodyPr wrap="square">
              <a:spAutoFit/>
            </a:bodyPr>
            <a:lstStyle/>
            <a:p>
              <a:r>
                <a:rPr lang="en-US" sz="1100" dirty="0">
                  <a:solidFill>
                    <a:schemeClr val="bg1"/>
                  </a:solidFill>
                </a:rPr>
                <a:t>Copyright © 2012 by Travis Neal</a:t>
              </a:r>
            </a:p>
          </p:txBody>
        </p:sp>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3455" y="4514539"/>
              <a:ext cx="2921000" cy="201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6743" y="2655260"/>
              <a:ext cx="283527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853830306"/>
      </p:ext>
    </p:extLst>
  </p:cSld>
  <p:clrMapOvr>
    <a:masterClrMapping/>
  </p:clrMapOvr>
  <mc:AlternateContent xmlns:mc="http://schemas.openxmlformats.org/markup-compatibility/2006" xmlns:p14="http://schemas.microsoft.com/office/powerpoint/2010/main">
    <mc:Choice Requires="p14">
      <p:transition spd="slow" p14:dur="2000" advTm="55422"/>
    </mc:Choice>
    <mc:Fallback xmlns="">
      <p:transition spd="slow" advTm="554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Cultural:  Managing for resiliency</a:t>
            </a:r>
            <a:endParaRPr lang="en-US" dirty="0"/>
          </a:p>
        </p:txBody>
      </p:sp>
      <p:sp>
        <p:nvSpPr>
          <p:cNvPr id="4" name="Content Placeholder 3"/>
          <p:cNvSpPr>
            <a:spLocks noGrp="1"/>
          </p:cNvSpPr>
          <p:nvPr>
            <p:ph idx="1"/>
          </p:nvPr>
        </p:nvSpPr>
        <p:spPr>
          <a:xfrm>
            <a:off x="4757071" y="1705994"/>
            <a:ext cx="4059936" cy="4692297"/>
          </a:xfrm>
        </p:spPr>
        <p:txBody>
          <a:bodyPr>
            <a:normAutofit fontScale="92500" lnSpcReduction="10000"/>
          </a:bodyPr>
          <a:lstStyle/>
          <a:p>
            <a:r>
              <a:rPr lang="en-US" dirty="0" smtClean="0"/>
              <a:t>Resilient landscapes resist invasion through native competition and lack of heavy disturbance</a:t>
            </a:r>
          </a:p>
          <a:p>
            <a:r>
              <a:rPr lang="en-US" dirty="0" smtClean="0"/>
              <a:t>Widening buffer zones</a:t>
            </a:r>
          </a:p>
          <a:p>
            <a:r>
              <a:rPr lang="en-US" dirty="0"/>
              <a:t>Fewer roads/trails</a:t>
            </a:r>
          </a:p>
          <a:p>
            <a:r>
              <a:rPr lang="en-US" dirty="0"/>
              <a:t>Timing and conditions of equipment use</a:t>
            </a:r>
          </a:p>
          <a:p>
            <a:r>
              <a:rPr lang="en-US" dirty="0"/>
              <a:t>Remember some disturbance can be a good </a:t>
            </a:r>
            <a:r>
              <a:rPr lang="en-US" dirty="0" smtClean="0"/>
              <a:t>thing that may be necessary to manage for resiliency</a:t>
            </a:r>
          </a:p>
          <a:p>
            <a:pPr lvl="1"/>
            <a:r>
              <a:rPr lang="en-US" dirty="0" smtClean="0"/>
              <a:t>Fire</a:t>
            </a:r>
          </a:p>
          <a:p>
            <a:pPr lvl="1"/>
            <a:r>
              <a:rPr lang="en-US" dirty="0" smtClean="0"/>
              <a:t>Forest Stand Improvement</a:t>
            </a:r>
          </a:p>
          <a:p>
            <a:pPr lvl="1"/>
            <a:r>
              <a:rPr lang="en-US" dirty="0" smtClean="0"/>
              <a:t>Canopy gaps</a:t>
            </a:r>
            <a:endParaRPr lang="en-US" dirty="0"/>
          </a:p>
        </p:txBody>
      </p:sp>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8</a:t>
            </a:fld>
            <a:endParaRPr lang="en-US" dirty="0">
              <a:solidFill>
                <a:schemeClr val="bg1">
                  <a:lumMod val="50000"/>
                </a:schemeClr>
              </a:solidFill>
            </a:endParaRPr>
          </a:p>
        </p:txBody>
      </p:sp>
      <p:grpSp>
        <p:nvGrpSpPr>
          <p:cNvPr id="8" name="Group 7"/>
          <p:cNvGrpSpPr/>
          <p:nvPr/>
        </p:nvGrpSpPr>
        <p:grpSpPr>
          <a:xfrm>
            <a:off x="511228" y="2516235"/>
            <a:ext cx="4079081" cy="3071813"/>
            <a:chOff x="4737926" y="1650445"/>
            <a:chExt cx="4079081" cy="3071813"/>
          </a:xfrm>
        </p:grpSpPr>
        <p:pic>
          <p:nvPicPr>
            <p:cNvPr id="5" name="Picture 4"/>
            <p:cNvPicPr>
              <a:picLocks noChangeAspect="1"/>
            </p:cNvPicPr>
            <p:nvPr/>
          </p:nvPicPr>
          <p:blipFill>
            <a:blip r:embed="rId5"/>
            <a:stretch>
              <a:fillRect/>
            </a:stretch>
          </p:blipFill>
          <p:spPr>
            <a:xfrm>
              <a:off x="4737926" y="1650445"/>
              <a:ext cx="4079081" cy="3071813"/>
            </a:xfrm>
            <a:prstGeom prst="rect">
              <a:avLst/>
            </a:prstGeom>
          </p:spPr>
        </p:pic>
        <p:sp>
          <p:nvSpPr>
            <p:cNvPr id="6" name="TextBox 5"/>
            <p:cNvSpPr txBox="1"/>
            <p:nvPr/>
          </p:nvSpPr>
          <p:spPr>
            <a:xfrm>
              <a:off x="4757071" y="4460648"/>
              <a:ext cx="1116011" cy="261610"/>
            </a:xfrm>
            <a:prstGeom prst="rect">
              <a:avLst/>
            </a:prstGeom>
            <a:noFill/>
          </p:spPr>
          <p:txBody>
            <a:bodyPr wrap="none" rtlCol="0">
              <a:spAutoFit/>
            </a:bodyPr>
            <a:lstStyle/>
            <a:p>
              <a:r>
                <a:rPr lang="en-US" sz="1100" dirty="0">
                  <a:solidFill>
                    <a:schemeClr val="bg1"/>
                  </a:solidFill>
                </a:rPr>
                <a:t>© Chris Benda</a:t>
              </a:r>
            </a:p>
          </p:txBody>
        </p:sp>
      </p:gr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00033263"/>
      </p:ext>
    </p:extLst>
  </p:cSld>
  <p:clrMapOvr>
    <a:masterClrMapping/>
  </p:clrMapOvr>
  <mc:AlternateContent xmlns:mc="http://schemas.openxmlformats.org/markup-compatibility/2006" xmlns:p14="http://schemas.microsoft.com/office/powerpoint/2010/main">
    <mc:Choice Requires="p14">
      <p:transition spd="slow" p14:dur="2000" advTm="108426"/>
    </mc:Choice>
    <mc:Fallback xmlns="">
      <p:transition spd="slow" advTm="1084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Cultural:  Prescribed Fire</a:t>
            </a:r>
            <a:endParaRPr lang="en-US" dirty="0"/>
          </a:p>
        </p:txBody>
      </p:sp>
      <p:sp>
        <p:nvSpPr>
          <p:cNvPr id="4" name="Content Placeholder 3"/>
          <p:cNvSpPr>
            <a:spLocks noGrp="1"/>
          </p:cNvSpPr>
          <p:nvPr>
            <p:ph sz="half" idx="1"/>
          </p:nvPr>
        </p:nvSpPr>
        <p:spPr>
          <a:xfrm>
            <a:off x="4700712" y="1553334"/>
            <a:ext cx="4038600" cy="4042229"/>
          </a:xfrm>
        </p:spPr>
        <p:txBody>
          <a:bodyPr>
            <a:normAutofit/>
          </a:bodyPr>
          <a:lstStyle/>
          <a:p>
            <a:r>
              <a:rPr lang="en-US" dirty="0" smtClean="0"/>
              <a:t>A (generally) beneficial disturbance</a:t>
            </a:r>
          </a:p>
          <a:p>
            <a:r>
              <a:rPr lang="en-US" dirty="0" smtClean="0"/>
              <a:t>Cycles nutrients</a:t>
            </a:r>
          </a:p>
          <a:p>
            <a:r>
              <a:rPr lang="en-US" dirty="0" smtClean="0"/>
              <a:t>Can create canopy gaps for herbaceous diversity and regeneration of oak-hickory</a:t>
            </a:r>
          </a:p>
          <a:p>
            <a:r>
              <a:rPr lang="en-US" dirty="0" smtClean="0"/>
              <a:t>Necessary for some species to germinate (some good, some not)</a:t>
            </a:r>
          </a:p>
          <a:p>
            <a:r>
              <a:rPr lang="en-US" dirty="0" smtClean="0"/>
              <a:t>Care needs to be taken to have the desired effects</a:t>
            </a:r>
          </a:p>
          <a:p>
            <a:endParaRPr lang="en-US" dirty="0" smtClean="0"/>
          </a:p>
          <a:p>
            <a:endParaRPr lang="en-US" dirty="0"/>
          </a:p>
        </p:txBody>
      </p:sp>
      <p:sp>
        <p:nvSpPr>
          <p:cNvPr id="5" name="Content Placeholder 4"/>
          <p:cNvSpPr>
            <a:spLocks noGrp="1"/>
          </p:cNvSpPr>
          <p:nvPr>
            <p:ph sz="half" idx="2"/>
          </p:nvPr>
        </p:nvSpPr>
        <p:spPr>
          <a:xfrm>
            <a:off x="1024618" y="4655119"/>
            <a:ext cx="4038600" cy="1606883"/>
          </a:xfrm>
        </p:spPr>
        <p:txBody>
          <a:bodyPr>
            <a:normAutofit/>
          </a:bodyPr>
          <a:lstStyle/>
          <a:p>
            <a:r>
              <a:rPr lang="en-US" dirty="0" smtClean="0"/>
              <a:t>What are some plant adaptations to fire?</a:t>
            </a:r>
          </a:p>
          <a:p>
            <a:r>
              <a:rPr lang="en-US" dirty="0" smtClean="0"/>
              <a:t>What do we need to consider when using fire as part of an invasive plant control plan?</a:t>
            </a:r>
            <a:endParaRPr lang="en-US" dirty="0"/>
          </a:p>
        </p:txBody>
      </p:sp>
      <p:sp>
        <p:nvSpPr>
          <p:cNvPr id="3" name="Slide Number Placeholder 2"/>
          <p:cNvSpPr>
            <a:spLocks noGrp="1"/>
          </p:cNvSpPr>
          <p:nvPr>
            <p:ph type="sldNum" sz="quarter" idx="12"/>
          </p:nvPr>
        </p:nvSpPr>
        <p:spPr/>
        <p:txBody>
          <a:bodyPr/>
          <a:lstStyle/>
          <a:p>
            <a:fld id="{7FAF7B57-8F1C-446D-B099-7178048339B0}" type="slidenum">
              <a:rPr lang="en-US" smtClean="0">
                <a:solidFill>
                  <a:schemeClr val="bg1">
                    <a:lumMod val="50000"/>
                  </a:schemeClr>
                </a:solidFill>
              </a:rPr>
              <a:pPr/>
              <a:t>9</a:t>
            </a:fld>
            <a:endParaRPr lang="en-US" dirty="0">
              <a:solidFill>
                <a:schemeClr val="bg1">
                  <a:lumMod val="50000"/>
                </a:schemeClr>
              </a:solidFill>
            </a:endParaRPr>
          </a:p>
        </p:txBody>
      </p:sp>
      <p:pic>
        <p:nvPicPr>
          <p:cNvPr id="7" name="Picture 6"/>
          <p:cNvPicPr>
            <a:picLocks noChangeAspect="1"/>
          </p:cNvPicPr>
          <p:nvPr/>
        </p:nvPicPr>
        <p:blipFill>
          <a:blip r:embed="rId5"/>
          <a:stretch>
            <a:fillRect/>
          </a:stretch>
        </p:blipFill>
        <p:spPr>
          <a:xfrm>
            <a:off x="982436" y="1670822"/>
            <a:ext cx="3513364" cy="2466382"/>
          </a:xfrm>
          <a:prstGeom prst="rect">
            <a:avLst/>
          </a:prstGeom>
        </p:spPr>
      </p:pic>
      <p:sp>
        <p:nvSpPr>
          <p:cNvPr id="8" name="TextBox 7"/>
          <p:cNvSpPr txBox="1"/>
          <p:nvPr/>
        </p:nvSpPr>
        <p:spPr>
          <a:xfrm>
            <a:off x="5063218" y="4001074"/>
            <a:ext cx="1090363" cy="261610"/>
          </a:xfrm>
          <a:prstGeom prst="rect">
            <a:avLst/>
          </a:prstGeom>
          <a:noFill/>
        </p:spPr>
        <p:txBody>
          <a:bodyPr wrap="none" rtlCol="0">
            <a:spAutoFit/>
          </a:bodyPr>
          <a:lstStyle/>
          <a:p>
            <a:r>
              <a:rPr lang="en-US" sz="1100" dirty="0" smtClean="0">
                <a:solidFill>
                  <a:schemeClr val="bg1"/>
                </a:solidFill>
              </a:rPr>
              <a:t>John Flannery</a:t>
            </a:r>
            <a:endParaRPr lang="en-US" sz="1100" dirty="0">
              <a:solidFill>
                <a:schemeClr val="bg1"/>
              </a:solidFill>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179987050"/>
      </p:ext>
    </p:extLst>
  </p:cSld>
  <p:clrMapOvr>
    <a:masterClrMapping/>
  </p:clrMapOvr>
  <mc:AlternateContent xmlns:mc="http://schemas.openxmlformats.org/markup-compatibility/2006" xmlns:p14="http://schemas.microsoft.com/office/powerpoint/2010/main">
    <mc:Choice Requires="p14">
      <p:transition spd="slow" p14:dur="2000" advTm="67031"/>
    </mc:Choice>
    <mc:Fallback xmlns="">
      <p:transition spd="slow" advTm="670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8.3|4.8"/>
</p:tagLst>
</file>

<file path=ppt/tags/tag2.xml><?xml version="1.0" encoding="utf-8"?>
<p:tagLst xmlns:a="http://schemas.openxmlformats.org/drawingml/2006/main" xmlns:r="http://schemas.openxmlformats.org/officeDocument/2006/relationships" xmlns:p="http://schemas.openxmlformats.org/presentationml/2006/main">
  <p:tag name="TIMING" val="|12.7|5.6|7.1|4.9|4.7|7.3|6.6"/>
</p:tagLst>
</file>

<file path=ppt/tags/tag3.xml><?xml version="1.0" encoding="utf-8"?>
<p:tagLst xmlns:a="http://schemas.openxmlformats.org/drawingml/2006/main" xmlns:r="http://schemas.openxmlformats.org/officeDocument/2006/relationships" xmlns:p="http://schemas.openxmlformats.org/presentationml/2006/main">
  <p:tag name="TIMING" val="|186.1|1.2|1.2|1.1|1|1.2"/>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1650</TotalTime>
  <Words>4117</Words>
  <Application>Microsoft Office PowerPoint</Application>
  <PresentationFormat>On-screen Show (4:3)</PresentationFormat>
  <Paragraphs>407</Paragraphs>
  <Slides>32</Slides>
  <Notes>32</Notes>
  <HiddenSlides>0</HiddenSlides>
  <MMClips>32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Century Gothic</vt:lpstr>
      <vt:lpstr>Wingdings 2</vt:lpstr>
      <vt:lpstr>Wingdings 3</vt:lpstr>
      <vt:lpstr>Wisp</vt:lpstr>
      <vt:lpstr>     Invasive Plant Control Strategies and Techniques</vt:lpstr>
      <vt:lpstr>Best Management Practices</vt:lpstr>
      <vt:lpstr>Using Plant Phenology</vt:lpstr>
      <vt:lpstr>PowerPoint Presentation</vt:lpstr>
      <vt:lpstr>Integrated Pest Management</vt:lpstr>
      <vt:lpstr>Cultural Controls</vt:lpstr>
      <vt:lpstr>Cultural:  Prevention</vt:lpstr>
      <vt:lpstr>Cultural:  Managing for resiliency</vt:lpstr>
      <vt:lpstr>Cultural:  Prescribed Fire</vt:lpstr>
      <vt:lpstr>Cultural:  Survey and Planning</vt:lpstr>
      <vt:lpstr>Cultural:  Survey and Planning Continued</vt:lpstr>
      <vt:lpstr>Mechanical / Physical Controls</vt:lpstr>
      <vt:lpstr>Biological Controls</vt:lpstr>
      <vt:lpstr>Using Chemical Controls Wisely</vt:lpstr>
      <vt:lpstr>Chemical: Wise Use</vt:lpstr>
      <vt:lpstr>Herbicide Selectivity</vt:lpstr>
      <vt:lpstr>Foliar Spraying</vt:lpstr>
      <vt:lpstr>PowerPoint Presentation</vt:lpstr>
      <vt:lpstr>Cut Stump and Basal Bark</vt:lpstr>
      <vt:lpstr>Cut Stump</vt:lpstr>
      <vt:lpstr>Basal Bark</vt:lpstr>
      <vt:lpstr>Tree-of-heaven (Ailanthus altissima)</vt:lpstr>
      <vt:lpstr>Callery (Bradford) Pear (Pyrus calleryana)</vt:lpstr>
      <vt:lpstr>PowerPoint Presentation</vt:lpstr>
      <vt:lpstr>Autumn Olive (Elageagnus umbellata)</vt:lpstr>
      <vt:lpstr>Winged burning bush (Euonymus alatus)</vt:lpstr>
      <vt:lpstr>Multiflora Rose (Rosa multiflora)</vt:lpstr>
      <vt:lpstr>Japanese honeysuckle (Lonicera japonica)</vt:lpstr>
      <vt:lpstr>Oriental Bittersweet (Celastrus orbiculatus)</vt:lpstr>
      <vt:lpstr>Garlic mustard (Alliaria petiolata)</vt:lpstr>
      <vt:lpstr>Japanese stiltgrass (Microstegium vimineum)</vt:lpstr>
      <vt:lpstr>More Information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Volunteer Herbicide Training Control Strategies and Techniques by Species</dc:title>
  <dc:creator>Kevin Rohling</dc:creator>
  <cp:lastModifiedBy>Kevin Rohling</cp:lastModifiedBy>
  <cp:revision>69</cp:revision>
  <dcterms:created xsi:type="dcterms:W3CDTF">2015-09-22T04:44:44Z</dcterms:created>
  <dcterms:modified xsi:type="dcterms:W3CDTF">2017-07-10T01:28:01Z</dcterms:modified>
</cp:coreProperties>
</file>